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60" r:id="rId1"/>
    <p:sldMasterId id="2147483673" r:id="rId2"/>
    <p:sldMasterId id="2147483686" r:id="rId3"/>
    <p:sldMasterId id="2147483699" r:id="rId4"/>
    <p:sldMasterId id="2147483712" r:id="rId5"/>
    <p:sldMasterId id="2147483725" r:id="rId6"/>
  </p:sldMasterIdLst>
  <p:notesMasterIdLst>
    <p:notesMasterId r:id="rId63"/>
  </p:notesMasterIdLst>
  <p:handoutMasterIdLst>
    <p:handoutMasterId r:id="rId64"/>
  </p:handoutMasterIdLst>
  <p:sldIdLst>
    <p:sldId id="1205" r:id="rId7"/>
    <p:sldId id="1387" r:id="rId8"/>
    <p:sldId id="1399" r:id="rId9"/>
    <p:sldId id="1380" r:id="rId10"/>
    <p:sldId id="1400" r:id="rId11"/>
    <p:sldId id="1401" r:id="rId12"/>
    <p:sldId id="1402" r:id="rId13"/>
    <p:sldId id="1377" r:id="rId14"/>
    <p:sldId id="1378" r:id="rId15"/>
    <p:sldId id="1376" r:id="rId16"/>
    <p:sldId id="1326" r:id="rId17"/>
    <p:sldId id="1327" r:id="rId18"/>
    <p:sldId id="1383" r:id="rId19"/>
    <p:sldId id="1329" r:id="rId20"/>
    <p:sldId id="1330" r:id="rId21"/>
    <p:sldId id="1334" r:id="rId22"/>
    <p:sldId id="1335" r:id="rId23"/>
    <p:sldId id="1386" r:id="rId24"/>
    <p:sldId id="1332" r:id="rId25"/>
    <p:sldId id="1336" r:id="rId26"/>
    <p:sldId id="1403" r:id="rId27"/>
    <p:sldId id="1337" r:id="rId28"/>
    <p:sldId id="1338" r:id="rId29"/>
    <p:sldId id="1339" r:id="rId30"/>
    <p:sldId id="1340" r:id="rId31"/>
    <p:sldId id="1341" r:id="rId32"/>
    <p:sldId id="1345" r:id="rId33"/>
    <p:sldId id="1342" r:id="rId34"/>
    <p:sldId id="1343" r:id="rId35"/>
    <p:sldId id="1344" r:id="rId36"/>
    <p:sldId id="1346" r:id="rId37"/>
    <p:sldId id="1347" r:id="rId38"/>
    <p:sldId id="1348" r:id="rId39"/>
    <p:sldId id="1349" r:id="rId40"/>
    <p:sldId id="1350" r:id="rId41"/>
    <p:sldId id="1351" r:id="rId42"/>
    <p:sldId id="1333" r:id="rId43"/>
    <p:sldId id="1370" r:id="rId44"/>
    <p:sldId id="1372" r:id="rId45"/>
    <p:sldId id="1373" r:id="rId46"/>
    <p:sldId id="1374" r:id="rId47"/>
    <p:sldId id="1384" r:id="rId48"/>
    <p:sldId id="1375" r:id="rId49"/>
    <p:sldId id="1353" r:id="rId50"/>
    <p:sldId id="1371" r:id="rId51"/>
    <p:sldId id="1385" r:id="rId52"/>
    <p:sldId id="1355" r:id="rId53"/>
    <p:sldId id="1356" r:id="rId54"/>
    <p:sldId id="1357" r:id="rId55"/>
    <p:sldId id="1359" r:id="rId56"/>
    <p:sldId id="1361" r:id="rId57"/>
    <p:sldId id="1364" r:id="rId58"/>
    <p:sldId id="1363" r:id="rId59"/>
    <p:sldId id="1365" r:id="rId60"/>
    <p:sldId id="1368" r:id="rId61"/>
    <p:sldId id="1191" r:id="rId6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kern="1200">
        <a:solidFill>
          <a:schemeClr val="tx1"/>
        </a:solidFill>
        <a:latin typeface="Arial" pitchFamily="34" charset="0"/>
        <a:ea typeface="ＭＳ Ｐゴシック"/>
        <a:cs typeface="ＭＳ Ｐゴシック"/>
      </a:defRPr>
    </a:lvl5pPr>
    <a:lvl6pPr marL="2286000" algn="l" defTabSz="914400" rtl="0" eaLnBrk="1" latinLnBrk="0" hangingPunct="1">
      <a:defRPr kern="1200">
        <a:solidFill>
          <a:schemeClr val="tx1"/>
        </a:solidFill>
        <a:latin typeface="Arial" pitchFamily="34" charset="0"/>
        <a:ea typeface="ＭＳ Ｐゴシック"/>
        <a:cs typeface="ＭＳ Ｐゴシック"/>
      </a:defRPr>
    </a:lvl6pPr>
    <a:lvl7pPr marL="2743200" algn="l" defTabSz="914400" rtl="0" eaLnBrk="1" latinLnBrk="0" hangingPunct="1">
      <a:defRPr kern="1200">
        <a:solidFill>
          <a:schemeClr val="tx1"/>
        </a:solidFill>
        <a:latin typeface="Arial" pitchFamily="34" charset="0"/>
        <a:ea typeface="ＭＳ Ｐゴシック"/>
        <a:cs typeface="ＭＳ Ｐゴシック"/>
      </a:defRPr>
    </a:lvl7pPr>
    <a:lvl8pPr marL="3200400" algn="l" defTabSz="914400" rtl="0" eaLnBrk="1" latinLnBrk="0" hangingPunct="1">
      <a:defRPr kern="1200">
        <a:solidFill>
          <a:schemeClr val="tx1"/>
        </a:solidFill>
        <a:latin typeface="Arial" pitchFamily="34" charset="0"/>
        <a:ea typeface="ＭＳ Ｐゴシック"/>
        <a:cs typeface="ＭＳ Ｐゴシック"/>
      </a:defRPr>
    </a:lvl8pPr>
    <a:lvl9pPr marL="3657600" algn="l" defTabSz="914400" rtl="0" eaLnBrk="1" latinLnBrk="0" hangingPunct="1">
      <a:defRPr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é Zloccowick" initials="JZ" lastIdx="1" clrIdx="0">
    <p:extLst>
      <p:ext uri="{19B8F6BF-5375-455C-9EA6-DF929625EA0E}">
        <p15:presenceInfo xmlns:p15="http://schemas.microsoft.com/office/powerpoint/2012/main" userId="cad089095fc32a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CCCCFF"/>
    <a:srgbClr val="FFFFCC"/>
    <a:srgbClr val="99CCFF"/>
    <a:srgbClr val="0067AC"/>
    <a:srgbClr val="66CCFF"/>
    <a:srgbClr val="6699FF"/>
    <a:srgbClr val="0066CC"/>
    <a:srgbClr val="3399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79374" autoAdjust="0"/>
  </p:normalViewPr>
  <p:slideViewPr>
    <p:cSldViewPr>
      <p:cViewPr varScale="1">
        <p:scale>
          <a:sx n="57" d="100"/>
          <a:sy n="57" d="100"/>
        </p:scale>
        <p:origin x="1110" y="78"/>
      </p:cViewPr>
      <p:guideLst>
        <p:guide orient="horz" pos="2160"/>
        <p:guide pos="2880"/>
      </p:guideLst>
    </p:cSldViewPr>
  </p:slideViewPr>
  <p:outlineViewPr>
    <p:cViewPr>
      <p:scale>
        <a:sx n="33" d="100"/>
        <a:sy n="33" d="100"/>
      </p:scale>
      <p:origin x="0" y="-828"/>
    </p:cViewPr>
  </p:outlineViewPr>
  <p:notesTextViewPr>
    <p:cViewPr>
      <p:scale>
        <a:sx n="3" d="2"/>
        <a:sy n="3" d="2"/>
      </p:scale>
      <p:origin x="0" y="0"/>
    </p:cViewPr>
  </p:notesTextViewPr>
  <p:sorterViewPr>
    <p:cViewPr varScale="1">
      <p:scale>
        <a:sx n="1" d="1"/>
        <a:sy n="1" d="1"/>
      </p:scale>
      <p:origin x="0" y="-12246"/>
    </p:cViewPr>
  </p:sorterViewPr>
  <p:notesViewPr>
    <p:cSldViewPr>
      <p:cViewPr varScale="1">
        <p:scale>
          <a:sx n="51" d="100"/>
          <a:sy n="51" d="100"/>
        </p:scale>
        <p:origin x="-1896" y="-84"/>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s>
</file>

<file path=ppt/charts/_rels/chart1.xml.rels><?xml version="1.0" encoding="UTF-8" standalone="yes"?>
<Relationships xmlns="http://schemas.openxmlformats.org/package/2006/relationships"><Relationship Id="rId3" Type="http://schemas.openxmlformats.org/officeDocument/2006/relationships/oleObject" Target="file:///G:\Meu%20Drive\GIZ_Bolivia%20II\Execu&#231;&#227;o\bibliografia\Matriz%20Energ&#233;tica%20BR.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s-ES" sz="1600" dirty="0">
                <a:solidFill>
                  <a:srgbClr val="FF0000"/>
                </a:solidFill>
              </a:rPr>
              <a:t>Matriz de Generación de </a:t>
            </a:r>
            <a:r>
              <a:rPr lang="es-ES" sz="1600" dirty="0" err="1">
                <a:solidFill>
                  <a:srgbClr val="FF0000"/>
                </a:solidFill>
              </a:rPr>
              <a:t>Energia</a:t>
            </a:r>
            <a:r>
              <a:rPr lang="es-ES" sz="1600" baseline="0" dirty="0">
                <a:solidFill>
                  <a:srgbClr val="FF0000"/>
                </a:solidFill>
              </a:rPr>
              <a:t> Eléctrica Brasileña</a:t>
            </a:r>
            <a:endParaRPr lang="es-ES" sz="1600" dirty="0">
              <a:solidFill>
                <a:srgbClr val="FF0000"/>
              </a:solidFill>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doughnutChart>
        <c:varyColors val="1"/>
        <c:ser>
          <c:idx val="0"/>
          <c:order val="0"/>
          <c:tx>
            <c:strRef>
              <c:f>Planilha1!$C$2</c:f>
              <c:strCache>
                <c:ptCount val="1"/>
                <c:pt idx="0">
                  <c:v>Participación</c:v>
                </c:pt>
              </c:strCache>
            </c:strRef>
          </c:tx>
          <c:dPt>
            <c:idx val="0"/>
            <c:bubble3D val="0"/>
            <c:spPr>
              <a:solidFill>
                <a:srgbClr val="00B0F0"/>
              </a:solidFill>
              <a:ln w="19050">
                <a:solidFill>
                  <a:schemeClr val="lt1"/>
                </a:solidFill>
              </a:ln>
              <a:effectLst/>
            </c:spPr>
            <c:extLst>
              <c:ext xmlns:c16="http://schemas.microsoft.com/office/drawing/2014/chart" uri="{C3380CC4-5D6E-409C-BE32-E72D297353CC}">
                <c16:uniqueId val="{00000001-73CF-4021-894F-F97E9133E1E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3CF-4021-894F-F97E9133E1EA}"/>
              </c:ext>
            </c:extLst>
          </c:dPt>
          <c:dPt>
            <c:idx val="2"/>
            <c:bubble3D val="0"/>
            <c:spPr>
              <a:solidFill>
                <a:srgbClr val="92D050"/>
              </a:solidFill>
              <a:ln w="19050">
                <a:solidFill>
                  <a:schemeClr val="lt1"/>
                </a:solidFill>
              </a:ln>
              <a:effectLst/>
            </c:spPr>
            <c:extLst>
              <c:ext xmlns:c16="http://schemas.microsoft.com/office/drawing/2014/chart" uri="{C3380CC4-5D6E-409C-BE32-E72D297353CC}">
                <c16:uniqueId val="{00000005-73CF-4021-894F-F97E9133E1E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3CF-4021-894F-F97E9133E1EA}"/>
              </c:ext>
            </c:extLst>
          </c:dPt>
          <c:dPt>
            <c:idx val="4"/>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9-73CF-4021-894F-F97E9133E1EA}"/>
              </c:ext>
            </c:extLst>
          </c:dPt>
          <c:dPt>
            <c:idx val="5"/>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B-73CF-4021-894F-F97E9133E1EA}"/>
              </c:ext>
            </c:extLst>
          </c:dPt>
          <c:dPt>
            <c:idx val="6"/>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D-73CF-4021-894F-F97E9133E1EA}"/>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73CF-4021-894F-F97E9133E1EA}"/>
              </c:ext>
            </c:extLst>
          </c:dPt>
          <c:dLbls>
            <c:dLbl>
              <c:idx val="0"/>
              <c:layout>
                <c:manualLayout>
                  <c:x val="9.7222222222222224E-2"/>
                  <c:y val="-4.16666666666667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3CF-4021-894F-F97E9133E1EA}"/>
                </c:ext>
              </c:extLst>
            </c:dLbl>
            <c:dLbl>
              <c:idx val="1"/>
              <c:layout>
                <c:manualLayout>
                  <c:x val="-9.16666666666666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3CF-4021-894F-F97E9133E1EA}"/>
                </c:ext>
              </c:extLst>
            </c:dLbl>
            <c:dLbl>
              <c:idx val="2"/>
              <c:layout>
                <c:manualLayout>
                  <c:x val="-9.444444444444447E-2"/>
                  <c:y val="-9.259259259259258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3CF-4021-894F-F97E9133E1EA}"/>
                </c:ext>
              </c:extLst>
            </c:dLbl>
            <c:dLbl>
              <c:idx val="3"/>
              <c:layout>
                <c:manualLayout>
                  <c:x val="-9.4444444444444497E-2"/>
                  <c:y val="-4.1666666666666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3CF-4021-894F-F97E9133E1EA}"/>
                </c:ext>
              </c:extLst>
            </c:dLbl>
            <c:dLbl>
              <c:idx val="4"/>
              <c:layout>
                <c:manualLayout>
                  <c:x val="-0.11944444444444449"/>
                  <c:y val="-5.09259259259259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3CF-4021-894F-F97E9133E1EA}"/>
                </c:ext>
              </c:extLst>
            </c:dLbl>
            <c:dLbl>
              <c:idx val="5"/>
              <c:layout>
                <c:manualLayout>
                  <c:x val="-0.10277777777777777"/>
                  <c:y val="-9.72222222222222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73CF-4021-894F-F97E9133E1EA}"/>
                </c:ext>
              </c:extLst>
            </c:dLbl>
            <c:dLbl>
              <c:idx val="6"/>
              <c:layout>
                <c:manualLayout>
                  <c:x val="-4.1666666666666664E-2"/>
                  <c:y val="-8.33333333333333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73CF-4021-894F-F97E9133E1EA}"/>
                </c:ext>
              </c:extLst>
            </c:dLbl>
            <c:dLbl>
              <c:idx val="7"/>
              <c:layout>
                <c:manualLayout>
                  <c:x val="-2.7777777777777779E-3"/>
                  <c:y val="-8.33333333333333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73CF-4021-894F-F97E9133E1EA}"/>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Planilha1!$B$3:$B$10</c:f>
              <c:strCache>
                <c:ptCount val="8"/>
                <c:pt idx="0">
                  <c:v>Hidraúlica</c:v>
                </c:pt>
                <c:pt idx="1">
                  <c:v>Biomasa</c:v>
                </c:pt>
                <c:pt idx="2">
                  <c:v>Eólica</c:v>
                </c:pt>
                <c:pt idx="3">
                  <c:v>Solar FV</c:v>
                </c:pt>
                <c:pt idx="4">
                  <c:v>Gás Natural</c:v>
                </c:pt>
                <c:pt idx="5">
                  <c:v>Derivados de Petróleo</c:v>
                </c:pt>
                <c:pt idx="6">
                  <c:v>Nuclear</c:v>
                </c:pt>
                <c:pt idx="7">
                  <c:v>Carbon Y derivados</c:v>
                </c:pt>
              </c:strCache>
            </c:strRef>
          </c:cat>
          <c:val>
            <c:numRef>
              <c:f>Planilha1!$C$3:$C$10</c:f>
              <c:numCache>
                <c:formatCode>0.0%</c:formatCode>
                <c:ptCount val="8"/>
                <c:pt idx="0">
                  <c:v>0.68100000000000005</c:v>
                </c:pt>
                <c:pt idx="1">
                  <c:v>8.2000000000000003E-2</c:v>
                </c:pt>
                <c:pt idx="2">
                  <c:v>5.3999999999999999E-2</c:v>
                </c:pt>
                <c:pt idx="3">
                  <c:v>0</c:v>
                </c:pt>
                <c:pt idx="4">
                  <c:v>9.0999999999999998E-2</c:v>
                </c:pt>
                <c:pt idx="5">
                  <c:v>3.6999999999999998E-2</c:v>
                </c:pt>
                <c:pt idx="6">
                  <c:v>2.5999999999999999E-2</c:v>
                </c:pt>
                <c:pt idx="7">
                  <c:v>2.9000000000000001E-2</c:v>
                </c:pt>
              </c:numCache>
            </c:numRef>
          </c:val>
          <c:extLst>
            <c:ext xmlns:c16="http://schemas.microsoft.com/office/drawing/2014/chart" uri="{C3380CC4-5D6E-409C-BE32-E72D297353CC}">
              <c16:uniqueId val="{00000010-73CF-4021-894F-F97E9133E1E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
          <c:y val="0.78221360676007379"/>
          <c:w val="1"/>
          <c:h val="0.1999489220970686"/>
        </c:manualLayout>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drawings/drawing1.xml><?xml version="1.0" encoding="utf-8"?>
<c:userShapes xmlns:c="http://schemas.openxmlformats.org/drawingml/2006/chart">
  <cdr:relSizeAnchor xmlns:cdr="http://schemas.openxmlformats.org/drawingml/2006/chartDrawing">
    <cdr:from>
      <cdr:x>0.30097</cdr:x>
      <cdr:y>0.2587</cdr:y>
    </cdr:from>
    <cdr:to>
      <cdr:x>0.37864</cdr:x>
      <cdr:y>0.30927</cdr:y>
    </cdr:to>
    <cdr:cxnSp macro="">
      <cdr:nvCxnSpPr>
        <cdr:cNvPr id="3" name="Conector reto 2">
          <a:extLst xmlns:a="http://schemas.openxmlformats.org/drawingml/2006/main">
            <a:ext uri="{FF2B5EF4-FFF2-40B4-BE49-F238E27FC236}">
              <a16:creationId xmlns:a16="http://schemas.microsoft.com/office/drawing/2014/main" id="{B493D509-3004-4898-88E6-5C1EFC043749}"/>
            </a:ext>
          </a:extLst>
        </cdr:cNvPr>
        <cdr:cNvCxnSpPr/>
      </cdr:nvCxnSpPr>
      <cdr:spPr>
        <a:xfrm xmlns:a="http://schemas.openxmlformats.org/drawingml/2006/main" flipH="1" flipV="1">
          <a:off x="2232248" y="1105152"/>
          <a:ext cx="576064" cy="216024"/>
        </a:xfrm>
        <a:prstGeom xmlns:a="http://schemas.openxmlformats.org/drawingml/2006/main" prst="line">
          <a:avLst/>
        </a:prstGeom>
        <a:ln xmlns:a="http://schemas.openxmlformats.org/drawingml/2006/main">
          <a:solidFill>
            <a:schemeClr val="accent3">
              <a:lumMod val="7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pPr>
              <a:defRPr/>
            </a:pPr>
            <a:endParaRPr lang="pt-BR"/>
          </a:p>
        </p:txBody>
      </p:sp>
      <p:sp>
        <p:nvSpPr>
          <p:cNvPr id="3" name="Espaço Reservado para Data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pPr>
              <a:defRPr/>
            </a:pPr>
            <a:fld id="{5832686C-F06E-4CCC-9972-EA8D587F4B0E}" type="datetimeFigureOut">
              <a:rPr lang="pt-BR"/>
              <a:pPr>
                <a:defRPr/>
              </a:pPr>
              <a:t>15/10/2018</a:t>
            </a:fld>
            <a:endParaRPr lang="pt-BR"/>
          </a:p>
        </p:txBody>
      </p:sp>
      <p:sp>
        <p:nvSpPr>
          <p:cNvPr id="4" name="Espaço Reservado para Rodapé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pPr>
              <a:defRPr/>
            </a:pPr>
            <a:endParaRPr lang="pt-BR"/>
          </a:p>
        </p:txBody>
      </p:sp>
      <p:sp>
        <p:nvSpPr>
          <p:cNvPr id="5" name="Espaço Reservado para Número de Slide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pPr>
              <a:defRPr/>
            </a:pPr>
            <a:fld id="{C13D086F-C3D3-405D-AF0D-B937EA63A733}" type="slidenum">
              <a:rPr lang="pt-BR"/>
              <a:pPr>
                <a:defRPr/>
              </a:pPr>
              <a:t>‹nº›</a:t>
            </a:fld>
            <a:endParaRPr lang="pt-BR"/>
          </a:p>
        </p:txBody>
      </p:sp>
    </p:spTree>
    <p:extLst>
      <p:ext uri="{BB962C8B-B14F-4D97-AF65-F5344CB8AC3E}">
        <p14:creationId xmlns:p14="http://schemas.microsoft.com/office/powerpoint/2010/main" val="3116268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1825" cy="479425"/>
          </a:xfrm>
          <a:prstGeom prst="rect">
            <a:avLst/>
          </a:prstGeom>
          <a:noFill/>
          <a:ln w="9525">
            <a:noFill/>
            <a:miter lim="800000"/>
            <a:headEnd/>
            <a:tailEnd/>
          </a:ln>
        </p:spPr>
        <p:txBody>
          <a:bodyPr vert="horz" wrap="square" lIns="96635" tIns="48317" rIns="96635" bIns="48317" numCol="1" anchor="t" anchorCtr="0" compatLnSpc="1">
            <a:prstTxWarp prst="textNoShape">
              <a:avLst/>
            </a:prstTxWarp>
          </a:bodyPr>
          <a:lstStyle>
            <a:lvl1pPr defTabSz="913530">
              <a:defRPr sz="1200">
                <a:latin typeface="Calibri" charset="0"/>
                <a:ea typeface="+mn-ea"/>
                <a:cs typeface="+mn-cs"/>
              </a:defRPr>
            </a:lvl1pPr>
          </a:lstStyle>
          <a:p>
            <a:pPr>
              <a:defRPr/>
            </a:pPr>
            <a:endParaRPr lang="pt-BR"/>
          </a:p>
        </p:txBody>
      </p:sp>
      <p:sp>
        <p:nvSpPr>
          <p:cNvPr id="3" name="Date Placeholder 2"/>
          <p:cNvSpPr>
            <a:spLocks noGrp="1"/>
          </p:cNvSpPr>
          <p:nvPr>
            <p:ph type="dt" idx="1"/>
          </p:nvPr>
        </p:nvSpPr>
        <p:spPr bwMode="auto">
          <a:xfrm>
            <a:off x="4141788" y="0"/>
            <a:ext cx="3171825" cy="479425"/>
          </a:xfrm>
          <a:prstGeom prst="rect">
            <a:avLst/>
          </a:prstGeom>
          <a:noFill/>
          <a:ln w="9525">
            <a:noFill/>
            <a:miter lim="800000"/>
            <a:headEnd/>
            <a:tailEnd/>
          </a:ln>
        </p:spPr>
        <p:txBody>
          <a:bodyPr vert="horz" wrap="square" lIns="96635" tIns="48317" rIns="96635" bIns="48317" numCol="1" anchor="t" anchorCtr="0" compatLnSpc="1">
            <a:prstTxWarp prst="textNoShape">
              <a:avLst/>
            </a:prstTxWarp>
          </a:bodyPr>
          <a:lstStyle>
            <a:lvl1pPr algn="r" defTabSz="913530">
              <a:defRPr sz="1200">
                <a:latin typeface="Calibri" charset="0"/>
                <a:ea typeface="ＭＳ Ｐゴシック" charset="-128"/>
                <a:cs typeface="+mn-cs"/>
              </a:defRPr>
            </a:lvl1pPr>
          </a:lstStyle>
          <a:p>
            <a:pPr>
              <a:defRPr/>
            </a:pPr>
            <a:fld id="{6B07E15A-073E-42BD-AEFF-7885C7397E49}" type="datetime1">
              <a:rPr lang="en-US"/>
              <a:pPr>
                <a:defRPr/>
              </a:pPr>
              <a:t>10/15/2018</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8269" tIns="49134" rIns="98269" bIns="49134" rtlCol="0" anchor="ctr"/>
          <a:lstStyle/>
          <a:p>
            <a:pPr lvl="0"/>
            <a:endParaRPr lang="en-US" noProof="0" dirty="0"/>
          </a:p>
        </p:txBody>
      </p:sp>
      <p:sp>
        <p:nvSpPr>
          <p:cNvPr id="5" name="Notes Placeholder 4"/>
          <p:cNvSpPr>
            <a:spLocks noGrp="1"/>
          </p:cNvSpPr>
          <p:nvPr>
            <p:ph type="body" sz="quarter" idx="3"/>
          </p:nvPr>
        </p:nvSpPr>
        <p:spPr bwMode="auto">
          <a:xfrm>
            <a:off x="731838" y="4562475"/>
            <a:ext cx="5851525" cy="4318000"/>
          </a:xfrm>
          <a:prstGeom prst="rect">
            <a:avLst/>
          </a:prstGeom>
          <a:noFill/>
          <a:ln w="9525">
            <a:noFill/>
            <a:miter lim="800000"/>
            <a:headEnd/>
            <a:tailEnd/>
          </a:ln>
        </p:spPr>
        <p:txBody>
          <a:bodyPr vert="horz" wrap="square" lIns="96635" tIns="48317" rIns="96635" bIns="4831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9120188"/>
            <a:ext cx="3171825" cy="479425"/>
          </a:xfrm>
          <a:prstGeom prst="rect">
            <a:avLst/>
          </a:prstGeom>
          <a:noFill/>
          <a:ln w="9525">
            <a:noFill/>
            <a:miter lim="800000"/>
            <a:headEnd/>
            <a:tailEnd/>
          </a:ln>
        </p:spPr>
        <p:txBody>
          <a:bodyPr vert="horz" wrap="square" lIns="96635" tIns="48317" rIns="96635" bIns="48317" numCol="1" anchor="b" anchorCtr="0" compatLnSpc="1">
            <a:prstTxWarp prst="textNoShape">
              <a:avLst/>
            </a:prstTxWarp>
          </a:bodyPr>
          <a:lstStyle>
            <a:lvl1pPr defTabSz="913530">
              <a:defRPr sz="1200">
                <a:latin typeface="Calibri" charset="0"/>
                <a:ea typeface="+mn-ea"/>
                <a:cs typeface="+mn-cs"/>
              </a:defRPr>
            </a:lvl1pPr>
          </a:lstStyle>
          <a:p>
            <a:pPr>
              <a:defRPr/>
            </a:pPr>
            <a:endParaRPr lang="pt-BR"/>
          </a:p>
        </p:txBody>
      </p:sp>
      <p:sp>
        <p:nvSpPr>
          <p:cNvPr id="7" name="Slide Number Placeholder 6"/>
          <p:cNvSpPr>
            <a:spLocks noGrp="1"/>
          </p:cNvSpPr>
          <p:nvPr>
            <p:ph type="sldNum" sz="quarter" idx="5"/>
          </p:nvPr>
        </p:nvSpPr>
        <p:spPr bwMode="auto">
          <a:xfrm>
            <a:off x="4141788" y="9120188"/>
            <a:ext cx="3171825" cy="479425"/>
          </a:xfrm>
          <a:prstGeom prst="rect">
            <a:avLst/>
          </a:prstGeom>
          <a:noFill/>
          <a:ln w="9525">
            <a:noFill/>
            <a:miter lim="800000"/>
            <a:headEnd/>
            <a:tailEnd/>
          </a:ln>
        </p:spPr>
        <p:txBody>
          <a:bodyPr vert="horz" wrap="square" lIns="96635" tIns="48317" rIns="96635" bIns="48317" numCol="1" anchor="b" anchorCtr="0" compatLnSpc="1">
            <a:prstTxWarp prst="textNoShape">
              <a:avLst/>
            </a:prstTxWarp>
          </a:bodyPr>
          <a:lstStyle>
            <a:lvl1pPr algn="r" defTabSz="913530">
              <a:defRPr sz="1200">
                <a:latin typeface="Calibri" charset="0"/>
                <a:ea typeface="ＭＳ Ｐゴシック" charset="-128"/>
                <a:cs typeface="+mn-cs"/>
              </a:defRPr>
            </a:lvl1pPr>
          </a:lstStyle>
          <a:p>
            <a:pPr>
              <a:defRPr/>
            </a:pPr>
            <a:fld id="{133C60CC-782E-491E-8251-9C7C520B8DAB}" type="slidenum">
              <a:rPr lang="en-US"/>
              <a:pPr>
                <a:defRPr/>
              </a:pPr>
              <a:t>‹nº›</a:t>
            </a:fld>
            <a:endParaRPr lang="en-US"/>
          </a:p>
        </p:txBody>
      </p:sp>
    </p:spTree>
    <p:extLst>
      <p:ext uri="{BB962C8B-B14F-4D97-AF65-F5344CB8AC3E}">
        <p14:creationId xmlns:p14="http://schemas.microsoft.com/office/powerpoint/2010/main" val="6373266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a:t>
            </a:fld>
            <a:endParaRPr lang="en-US"/>
          </a:p>
        </p:txBody>
      </p:sp>
    </p:spTree>
    <p:extLst>
      <p:ext uri="{BB962C8B-B14F-4D97-AF65-F5344CB8AC3E}">
        <p14:creationId xmlns:p14="http://schemas.microsoft.com/office/powerpoint/2010/main" val="355073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Al mismo tiempo, las investigaciones de casos de corrupción y sobornos, relacionados con la petrolera estatal Petróleo Brasileiro S.A. (Petrobras), han puesto en evidencia problemas de gobernanza y han afectado a la confianza de los inversores.</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Esto retrasará la recuperación de la inversión, tanto domestica como extranjera.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12</a:t>
            </a:fld>
            <a:endParaRPr lang="en-US"/>
          </a:p>
        </p:txBody>
      </p:sp>
    </p:spTree>
    <p:extLst>
      <p:ext uri="{BB962C8B-B14F-4D97-AF65-F5344CB8AC3E}">
        <p14:creationId xmlns:p14="http://schemas.microsoft.com/office/powerpoint/2010/main" val="1444388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En el año 2012 el ACR representaba el 73 % del volumen comercializado (BID, 2016). </a:t>
            </a:r>
          </a:p>
          <a:p>
            <a:r>
              <a:rPr lang="es-ES" sz="1200" b="0" i="0" u="none" strike="noStrike" kern="1200" baseline="0" dirty="0">
                <a:solidFill>
                  <a:schemeClr val="tx1"/>
                </a:solidFill>
                <a:latin typeface="+mn-lt"/>
                <a:ea typeface="ＭＳ Ｐゴシック" charset="-128"/>
                <a:cs typeface="ＭＳ Ｐゴシック" charset="-128"/>
              </a:rPr>
              <a:t>En relación con las tarifas, el modelo prevé la compra de energía eléctrica por parte de los distribuidores en el ACR por medio de subastas, llevadas a cabo por la CCEE, y sujetas al criterio del precio más bajo, con el objetivo de reducir el coste de la energía eléctrica, que se transfiere a las tarifas de los consumidores cautivos en la tarifa regulada. </a:t>
            </a:r>
          </a:p>
          <a:p>
            <a:r>
              <a:rPr lang="es-ES" sz="1200" b="0" i="0" u="none" strike="noStrike" kern="1200" baseline="0" dirty="0">
                <a:solidFill>
                  <a:schemeClr val="tx1"/>
                </a:solidFill>
                <a:latin typeface="+mn-lt"/>
                <a:ea typeface="ＭＳ Ｐゴシック" charset="-128"/>
                <a:cs typeface="ＭＳ Ｐゴシック" charset="-128"/>
              </a:rPr>
              <a:t>Adicionalmente a los dos entornos mencionados, existe el mercado a corto plazo, también conocido como mercado de diferencias, en el que se promueve el ajuste entre los volúmenes contratados y los volúmenes de electricidad medidos.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13</a:t>
            </a:fld>
            <a:endParaRPr lang="en-US"/>
          </a:p>
        </p:txBody>
      </p:sp>
    </p:spTree>
    <p:extLst>
      <p:ext uri="{BB962C8B-B14F-4D97-AF65-F5344CB8AC3E}">
        <p14:creationId xmlns:p14="http://schemas.microsoft.com/office/powerpoint/2010/main" val="3334547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14</a:t>
            </a:fld>
            <a:endParaRPr lang="en-US"/>
          </a:p>
        </p:txBody>
      </p:sp>
    </p:spTree>
    <p:extLst>
      <p:ext uri="{BB962C8B-B14F-4D97-AF65-F5344CB8AC3E}">
        <p14:creationId xmlns:p14="http://schemas.microsoft.com/office/powerpoint/2010/main" val="1828856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endParaRPr lang="es-ES" dirty="0"/>
          </a:p>
          <a:p>
            <a:pPr algn="just"/>
            <a:r>
              <a:rPr lang="es-ES" b="1" dirty="0"/>
              <a:t>Energía de reserva: </a:t>
            </a:r>
            <a:r>
              <a:rPr lang="es-ES" dirty="0"/>
              <a:t>Aumentar la seguridad del suministro de energía en el SIN, con la energía de las plantas, especialmente contratados para este fin, ya sea para nuevos proyectos o proyectos de generación existente. </a:t>
            </a:r>
          </a:p>
          <a:p>
            <a:pPr algn="just"/>
            <a:endParaRPr lang="es-ES" dirty="0"/>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15</a:t>
            </a:fld>
            <a:endParaRPr lang="en-US"/>
          </a:p>
        </p:txBody>
      </p:sp>
    </p:spTree>
    <p:extLst>
      <p:ext uri="{BB962C8B-B14F-4D97-AF65-F5344CB8AC3E}">
        <p14:creationId xmlns:p14="http://schemas.microsoft.com/office/powerpoint/2010/main" val="460494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b="1" dirty="0"/>
              <a:t>Proyectos Estructurales: </a:t>
            </a:r>
            <a:r>
              <a:rPr lang="es-ES" dirty="0"/>
              <a:t>son para la compra de energía a partir de proyectos de generación indicados por resolución del Consejo Nacional de Política Energética (CNPE) y aprobados por el Presidente de la Republica. Son proyectos de carácter estratégico y de interés público, generalmente grandes centrales hidroeléctricas, que aseguran la optimización del binomio tarifa y confiabilidad del sistema eléctrico, así como garantizan atender a la demanda nacional de electricidad, teniendo en cuenta la planificación a largo plazo</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16</a:t>
            </a:fld>
            <a:endParaRPr lang="en-US"/>
          </a:p>
        </p:txBody>
      </p:sp>
    </p:spTree>
    <p:extLst>
      <p:ext uri="{BB962C8B-B14F-4D97-AF65-F5344CB8AC3E}">
        <p14:creationId xmlns:p14="http://schemas.microsoft.com/office/powerpoint/2010/main" val="123665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Respecto a las energías renovables, además de las subastas específicas de fuentes alternativas, los proyectos de energías renovables han sido adjudicados habitualmente en subastas de energía nueva, típicamente gran hidráulica, biomasa y eólica en subastas del subtipo A-5 y eólica, biomasa y pequeña hidráulica en subastas del subtipo A-5 y A-3.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17</a:t>
            </a:fld>
            <a:endParaRPr lang="en-US"/>
          </a:p>
        </p:txBody>
      </p:sp>
    </p:spTree>
    <p:extLst>
      <p:ext uri="{BB962C8B-B14F-4D97-AF65-F5344CB8AC3E}">
        <p14:creationId xmlns:p14="http://schemas.microsoft.com/office/powerpoint/2010/main" val="3880745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18</a:t>
            </a:fld>
            <a:endParaRPr lang="en-US"/>
          </a:p>
        </p:txBody>
      </p:sp>
    </p:spTree>
    <p:extLst>
      <p:ext uri="{BB962C8B-B14F-4D97-AF65-F5344CB8AC3E}">
        <p14:creationId xmlns:p14="http://schemas.microsoft.com/office/powerpoint/2010/main" val="2109379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a:t>Aunque no hay un calendario establecido, las subastas de energía nueva suelen realizarse dos veces al año,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19</a:t>
            </a:fld>
            <a:endParaRPr lang="en-US"/>
          </a:p>
        </p:txBody>
      </p:sp>
    </p:spTree>
    <p:extLst>
      <p:ext uri="{BB962C8B-B14F-4D97-AF65-F5344CB8AC3E}">
        <p14:creationId xmlns:p14="http://schemas.microsoft.com/office/powerpoint/2010/main" val="3944650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 </a:t>
            </a:r>
          </a:p>
          <a:p>
            <a:r>
              <a:rPr lang="es-ES" sz="1200" b="0" i="0" u="none" strike="noStrike" kern="1200" baseline="0" dirty="0">
                <a:solidFill>
                  <a:schemeClr val="tx1"/>
                </a:solidFill>
                <a:latin typeface="+mn-lt"/>
                <a:ea typeface="ＭＳ Ｐゴシック" charset="-128"/>
                <a:cs typeface="ＭＳ Ｐゴシック" charset="-128"/>
              </a:rPr>
              <a:t>Las subastas son de tipo híbrido. En la primera fase, subasta dinámica descendente, los participantes ofertan una cantidad anual de energía al precio techo de partida. Esta cantidad no puede modificarse durante la subasta. Conforme el precio va descendiendo en sucesivas rondas las pujas se van retirando. La fase uno finaliza cuando la oferta iguala a la cantidad de energía a contratar multiplicada por un factor de demanda. Si el factor de demanda es igual a 1,5, significa que el volumen total de las ofertas debe ser por lo menos 50 % superior al volumen a contratar. Para que no exista colusión, tanto la cantidad de energía a contratar como el factor de demanda no deben ser conocidos. </a:t>
            </a: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20</a:t>
            </a:fld>
            <a:endParaRPr lang="en-US"/>
          </a:p>
        </p:txBody>
      </p:sp>
    </p:spTree>
    <p:extLst>
      <p:ext uri="{BB962C8B-B14F-4D97-AF65-F5344CB8AC3E}">
        <p14:creationId xmlns:p14="http://schemas.microsoft.com/office/powerpoint/2010/main" val="2026206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 </a:t>
            </a:r>
          </a:p>
          <a:p>
            <a:r>
              <a:rPr lang="es-ES" sz="1200" b="0" i="0" u="none" strike="noStrike" kern="1200" baseline="0" dirty="0">
                <a:solidFill>
                  <a:schemeClr val="tx1"/>
                </a:solidFill>
                <a:latin typeface="+mn-lt"/>
                <a:ea typeface="ＭＳ Ｐゴシック" charset="-128"/>
                <a:cs typeface="ＭＳ Ｐゴシック" charset="-128"/>
              </a:rPr>
              <a:t>dad de energía a contratar como el factor de demanda no deben ser conocidos. </a:t>
            </a:r>
          </a:p>
          <a:p>
            <a:r>
              <a:rPr lang="es-ES" sz="1200" b="0" i="0" u="none" strike="noStrike" kern="1200" baseline="0" dirty="0">
                <a:solidFill>
                  <a:schemeClr val="tx1"/>
                </a:solidFill>
                <a:latin typeface="+mn-lt"/>
                <a:ea typeface="ＭＳ Ｐゴシック" charset="-128"/>
                <a:cs typeface="ＭＳ Ｐゴシック" charset="-128"/>
              </a:rPr>
              <a:t>La segunda fase es una subasta en sobre cerrado en la que sólo pueden participar los proyectos que mantuvieron la puja hasta el final en la primera fase. Las ofertas ganadoras serán las necesarias hasta adjudicar toda la energía a contratar seleccionadas de menor a mayor precio ofertado. </a:t>
            </a:r>
          </a:p>
          <a:p>
            <a:r>
              <a:rPr lang="es-ES" sz="1200" b="0" i="0" u="none" strike="noStrike" kern="1200" baseline="0" dirty="0">
                <a:solidFill>
                  <a:schemeClr val="tx1"/>
                </a:solidFill>
                <a:latin typeface="+mn-lt"/>
                <a:ea typeface="ＭＳ Ｐゴシック" charset="-128"/>
                <a:cs typeface="ＭＳ Ｐゴシック" charset="-128"/>
              </a:rPr>
              <a:t>Para reducir los trámites administrativos, los proyectos que no resultaron adjudicatarios en una convocatoria, pueden volver a presentarse sin necesidad de enviar de nuevo toda la documentación salvo que ésta haya cambiado.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21</a:t>
            </a:fld>
            <a:endParaRPr lang="en-US"/>
          </a:p>
        </p:txBody>
      </p:sp>
    </p:spTree>
    <p:extLst>
      <p:ext uri="{BB962C8B-B14F-4D97-AF65-F5344CB8AC3E}">
        <p14:creationId xmlns:p14="http://schemas.microsoft.com/office/powerpoint/2010/main" val="3828171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a:t>
            </a:fld>
            <a:endParaRPr lang="en-US"/>
          </a:p>
        </p:txBody>
      </p:sp>
    </p:spTree>
    <p:extLst>
      <p:ext uri="{BB962C8B-B14F-4D97-AF65-F5344CB8AC3E}">
        <p14:creationId xmlns:p14="http://schemas.microsoft.com/office/powerpoint/2010/main" val="33742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22</a:t>
            </a:fld>
            <a:endParaRPr lang="en-US"/>
          </a:p>
        </p:txBody>
      </p:sp>
    </p:spTree>
    <p:extLst>
      <p:ext uri="{BB962C8B-B14F-4D97-AF65-F5344CB8AC3E}">
        <p14:creationId xmlns:p14="http://schemas.microsoft.com/office/powerpoint/2010/main" val="2991906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r>
              <a:rPr lang="es-ES" dirty="0"/>
              <a:t>Para participar, se exige una garantía financiera de al menos el 1 % del coste estimado de la inversión. </a:t>
            </a:r>
          </a:p>
          <a:p>
            <a:pPr algn="just"/>
            <a:r>
              <a:rPr lang="es-ES" dirty="0"/>
              <a:t>Las ofertas adjudicatarias se le exige una garantía de fiel cumplimiento del 5 % del coste estimado de la inversión. </a:t>
            </a:r>
          </a:p>
          <a:p>
            <a:pPr algn="just"/>
            <a:endParaRPr lang="es-ES" dirty="0"/>
          </a:p>
          <a:p>
            <a:pPr algn="just"/>
            <a:r>
              <a:rPr lang="es-ES" dirty="0"/>
              <a:t>El resultado de la subasta es la firma de un contrato de venta de la electricidad con cada una de las empresas distribuidoras demandantes en la subasta, por la cantidad de energía y el precio ofertado (</a:t>
            </a:r>
            <a:r>
              <a:rPr lang="es-ES" dirty="0" err="1"/>
              <a:t>pay</a:t>
            </a:r>
            <a:r>
              <a:rPr lang="es-ES" dirty="0"/>
              <a:t> as </a:t>
            </a:r>
            <a:r>
              <a:rPr lang="es-ES" dirty="0" err="1"/>
              <a:t>bid</a:t>
            </a:r>
            <a:r>
              <a:rPr lang="es-ES" dirty="0"/>
              <a:t>). </a:t>
            </a:r>
          </a:p>
          <a:p>
            <a:pPr algn="just"/>
            <a:endParaRPr lang="es-ES" dirty="0"/>
          </a:p>
          <a:p>
            <a:pPr algn="just"/>
            <a:r>
              <a:rPr lang="es-ES" dirty="0"/>
              <a:t>El contrato es por un periodo de entre 15 y 30 años. </a:t>
            </a:r>
          </a:p>
          <a:p>
            <a:pPr algn="just"/>
            <a:r>
              <a:rPr lang="es-ES" dirty="0"/>
              <a:t>Los contratos para las tecnologías eólicas y fotovoltaicas son de 20 años. El contrato está en moneda local, el Real brasileño. </a:t>
            </a:r>
          </a:p>
          <a:p>
            <a:pPr algn="just"/>
            <a:r>
              <a:rPr lang="es-ES" dirty="0"/>
              <a:t>El precio es actualizado anualmente tomando como referencia la evolución del índice de precios al consumidor (IPC) en Brasil. </a:t>
            </a:r>
          </a:p>
          <a:p>
            <a:pPr algn="just"/>
            <a:r>
              <a:rPr lang="es-ES" dirty="0"/>
              <a:t>El coste de los contratos es pasado por las distribuidoras íntegramente a los consumidores regulados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23</a:t>
            </a:fld>
            <a:endParaRPr lang="en-US"/>
          </a:p>
        </p:txBody>
      </p:sp>
    </p:spTree>
    <p:extLst>
      <p:ext uri="{BB962C8B-B14F-4D97-AF65-F5344CB8AC3E}">
        <p14:creationId xmlns:p14="http://schemas.microsoft.com/office/powerpoint/2010/main" val="375099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Teniendo en cuenta que el recurso eólico es variable, hasta el año 2013, los proyectos que participasen en las subastas podían oferta como máximo la cantidad de energía anual que tiene una probabilidad del 50% de producirse (P50). El riesgo financiero de las desviaciones era alto, ya que durante el funcionamiento se comparaba mensualmente la producción real con la estipulada en el contrato, en caso de déficit sufría una penalización, y en caso de superávit podía vender el exceso en el mercado de contratación libre. No existía la posibilidad de disminuir el riesgo de las desviaciones agrupando proyectos. En la actualidad, si hay déficit mensual, quién asume la exposición a los precios de corto plazo son los distribuidores y se han implementado mecanismos de “solidaridad” que permiten asignar generación sobrante de un proyecto a otro deficitario. </a:t>
            </a:r>
          </a:p>
          <a:p>
            <a:r>
              <a:rPr lang="es-ES" sz="1200" b="0" i="0" u="none" strike="noStrike" kern="1200" baseline="0" dirty="0">
                <a:solidFill>
                  <a:schemeClr val="tx1"/>
                </a:solidFill>
                <a:latin typeface="+mn-lt"/>
                <a:ea typeface="ＭＳ Ｐゴシック" charset="-128"/>
                <a:cs typeface="ＭＳ Ｐゴシック" charset="-128"/>
              </a:rPr>
              <a:t>Además, para minimizar los efectos de la variabilidad, los proyectos eólicos sólo pueden ofertar la cantidad de energía anual que tiene una probabilidad del 90 % de producirse (P90), lo cual es un escenario muy conservador por lo que se le otorga la categoría de energía firme (disponible).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24</a:t>
            </a:fld>
            <a:endParaRPr lang="en-US"/>
          </a:p>
        </p:txBody>
      </p:sp>
    </p:spTree>
    <p:extLst>
      <p:ext uri="{BB962C8B-B14F-4D97-AF65-F5344CB8AC3E}">
        <p14:creationId xmlns:p14="http://schemas.microsoft.com/office/powerpoint/2010/main" val="1089161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r>
              <a:rPr lang="es-ES" dirty="0"/>
              <a:t>Adicionalmente, se implementa un mecanismo de compensación, cualquier desviación anual de la producción respecto de la energía contratada entre el 90 % y el 130 % puede pasarse al año siguiente y en caso de que: </a:t>
            </a:r>
          </a:p>
          <a:p>
            <a:pPr algn="just"/>
            <a:endParaRPr lang="es-ES" dirty="0"/>
          </a:p>
          <a:p>
            <a:pPr algn="just"/>
            <a:r>
              <a:rPr lang="es-ES" dirty="0"/>
              <a:t>	Sea inferior al 90 %, un diez por ciento pasa al año siguiente con 	saldo negativo y la diferencia entre la energía producida y el 90 % 	de la energía contratada se abona a un precio 15 % superior al 	precio de venta estipulado en el contrato </a:t>
            </a:r>
          </a:p>
          <a:p>
            <a:pPr algn="just"/>
            <a:endParaRPr lang="es-ES" dirty="0"/>
          </a:p>
          <a:p>
            <a:r>
              <a:rPr lang="es-ES" dirty="0"/>
              <a:t>	</a:t>
            </a:r>
          </a:p>
          <a:p>
            <a:r>
              <a:rPr lang="es-ES" dirty="0"/>
              <a:t>	Supere el 130 % de la energía contratada, el 30 % se transfiera con 	saldo positivo al año siguiente y por el resto se recibe un precio igual 	al 70 % de la tarifa del contrato de venta.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25</a:t>
            </a:fld>
            <a:endParaRPr lang="en-US"/>
          </a:p>
        </p:txBody>
      </p:sp>
    </p:spTree>
    <p:extLst>
      <p:ext uri="{BB962C8B-B14F-4D97-AF65-F5344CB8AC3E}">
        <p14:creationId xmlns:p14="http://schemas.microsoft.com/office/powerpoint/2010/main" val="7840227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a:t>Adicionalmente, se implementa un mecanismo de compensación, cualquier desviación anual de la producción respecto de la energía contratada entre el 90 % y el 130 % puede pasarse al año siguiente y en caso de que: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26</a:t>
            </a:fld>
            <a:endParaRPr lang="en-US"/>
          </a:p>
        </p:txBody>
      </p:sp>
    </p:spTree>
    <p:extLst>
      <p:ext uri="{BB962C8B-B14F-4D97-AF65-F5344CB8AC3E}">
        <p14:creationId xmlns:p14="http://schemas.microsoft.com/office/powerpoint/2010/main" val="1312257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Sea inferior al 90 %, un diez por ciento pasa al año siguiente con 	saldo negativo</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27</a:t>
            </a:fld>
            <a:endParaRPr lang="en-US"/>
          </a:p>
        </p:txBody>
      </p:sp>
    </p:spTree>
    <p:extLst>
      <p:ext uri="{BB962C8B-B14F-4D97-AF65-F5344CB8AC3E}">
        <p14:creationId xmlns:p14="http://schemas.microsoft.com/office/powerpoint/2010/main" val="16111424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la diferencia entre la energía producida y el 90 % 	de la energía contratada se abona a un precio 15 % superior al 	precio de venta estipulado en el contrato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28</a:t>
            </a:fld>
            <a:endParaRPr lang="en-US"/>
          </a:p>
        </p:txBody>
      </p:sp>
    </p:spTree>
    <p:extLst>
      <p:ext uri="{BB962C8B-B14F-4D97-AF65-F5344CB8AC3E}">
        <p14:creationId xmlns:p14="http://schemas.microsoft.com/office/powerpoint/2010/main" val="35254211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Supere el 130 % de la energía contratada, el 30 % se transfiera con saldo positivo al año siguiente</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29</a:t>
            </a:fld>
            <a:endParaRPr lang="en-US"/>
          </a:p>
        </p:txBody>
      </p:sp>
    </p:spTree>
    <p:extLst>
      <p:ext uri="{BB962C8B-B14F-4D97-AF65-F5344CB8AC3E}">
        <p14:creationId xmlns:p14="http://schemas.microsoft.com/office/powerpoint/2010/main" val="11217751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y por el resto se recibe un precio igual al 70 % de la tarifa del contrato de venta.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30</a:t>
            </a:fld>
            <a:endParaRPr lang="en-US"/>
          </a:p>
        </p:txBody>
      </p:sp>
    </p:spTree>
    <p:extLst>
      <p:ext uri="{BB962C8B-B14F-4D97-AF65-F5344CB8AC3E}">
        <p14:creationId xmlns:p14="http://schemas.microsoft.com/office/powerpoint/2010/main" val="13864110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r>
              <a:rPr lang="es-ES" dirty="0"/>
              <a:t>Al final del cuarto año: </a:t>
            </a:r>
          </a:p>
          <a:p>
            <a:pPr algn="just"/>
            <a:endParaRPr lang="es-ES" dirty="0"/>
          </a:p>
          <a:p>
            <a:pPr marL="285750" indent="-285750" algn="just">
              <a:buFont typeface="Wingdings" panose="05000000000000000000" pitchFamily="2" charset="2"/>
              <a:buChar char="Ø"/>
            </a:pPr>
            <a:r>
              <a:rPr lang="es-ES" dirty="0"/>
              <a:t>Si hay déficit, se deberá pagar la diferencia entre la energía producida y el 90 % de la energía contratada a un precio de la energía un 15 % superior al precio de venta del contrato. El 10 % restante se debe pagar al precio del contrato más un 6% o compensar con la electricidad de un proyecto que tenga superávit. </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Si hay superávit la cantidad que exceda de 130 % se paga a un precio igual al 70 % de la tarifa del contrato de venta. El 30 % restante, se puede cobrar al precio del contrato, traspasar a un proyecto con déficit o traspasar como crédito al próximo año.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31</a:t>
            </a:fld>
            <a:endParaRPr lang="en-US"/>
          </a:p>
        </p:txBody>
      </p:sp>
    </p:spTree>
    <p:extLst>
      <p:ext uri="{BB962C8B-B14F-4D97-AF65-F5344CB8AC3E}">
        <p14:creationId xmlns:p14="http://schemas.microsoft.com/office/powerpoint/2010/main" val="1571753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a:t>
            </a:fld>
            <a:endParaRPr lang="en-US"/>
          </a:p>
        </p:txBody>
      </p:sp>
    </p:spTree>
    <p:extLst>
      <p:ext uri="{BB962C8B-B14F-4D97-AF65-F5344CB8AC3E}">
        <p14:creationId xmlns:p14="http://schemas.microsoft.com/office/powerpoint/2010/main" val="3001627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Al final del cuarto año: </a:t>
            </a:r>
          </a:p>
          <a:p>
            <a:r>
              <a:rPr lang="es-ES" sz="1200" b="0" i="0" u="none" strike="noStrike" kern="1200" baseline="0" dirty="0">
                <a:solidFill>
                  <a:schemeClr val="tx1"/>
                </a:solidFill>
                <a:latin typeface="+mn-lt"/>
                <a:ea typeface="ＭＳ Ｐゴシック" charset="-128"/>
                <a:cs typeface="ＭＳ Ｐゴシック" charset="-128"/>
              </a:rPr>
              <a:t>Si hay déficit, se deberá pagar la diferencia entre la energía producida y el 90 % de la energía contratada a un precio de la energía un 15 % superior al precio de venta del contrato.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32</a:t>
            </a:fld>
            <a:endParaRPr lang="en-US"/>
          </a:p>
        </p:txBody>
      </p:sp>
    </p:spTree>
    <p:extLst>
      <p:ext uri="{BB962C8B-B14F-4D97-AF65-F5344CB8AC3E}">
        <p14:creationId xmlns:p14="http://schemas.microsoft.com/office/powerpoint/2010/main" val="25355806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Al final del cuarto año: </a:t>
            </a:r>
          </a:p>
          <a:p>
            <a:r>
              <a:rPr lang="es-ES" sz="1200" b="0" i="0" u="none" strike="noStrike" kern="1200" baseline="0" dirty="0">
                <a:solidFill>
                  <a:schemeClr val="tx1"/>
                </a:solidFill>
                <a:latin typeface="+mn-lt"/>
                <a:ea typeface="ＭＳ Ｐゴシック" charset="-128"/>
                <a:cs typeface="ＭＳ Ｐゴシック" charset="-128"/>
              </a:rPr>
              <a:t>El 10 % restante se debe pagar al precio del contrato más un 6% o compensar con la electricidad de un proyecto que tenga superávit.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33</a:t>
            </a:fld>
            <a:endParaRPr lang="en-US"/>
          </a:p>
        </p:txBody>
      </p:sp>
    </p:spTree>
    <p:extLst>
      <p:ext uri="{BB962C8B-B14F-4D97-AF65-F5344CB8AC3E}">
        <p14:creationId xmlns:p14="http://schemas.microsoft.com/office/powerpoint/2010/main" val="39649751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Si hay superávit la cantidad que exceda de 130 % se paga a un precio igual al 70 % de la tarifa del contrato de venta.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34</a:t>
            </a:fld>
            <a:endParaRPr lang="en-US"/>
          </a:p>
        </p:txBody>
      </p:sp>
    </p:spTree>
    <p:extLst>
      <p:ext uri="{BB962C8B-B14F-4D97-AF65-F5344CB8AC3E}">
        <p14:creationId xmlns:p14="http://schemas.microsoft.com/office/powerpoint/2010/main" val="9358393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El 30 % restante, se puede cobrar al precio del contrato, traspasar a un proyecto con déficit o traspasar como crédito al próximo año. </a:t>
            </a:r>
          </a:p>
          <a:p>
            <a:endParaRPr lang="es-ES" sz="1200" b="0" i="0" u="none" strike="noStrike" kern="1200" baseline="0" dirty="0">
              <a:solidFill>
                <a:schemeClr val="tx1"/>
              </a:solidFill>
              <a:latin typeface="+mn-lt"/>
              <a:ea typeface="ＭＳ Ｐゴシック" charset="-128"/>
              <a:cs typeface="ＭＳ Ｐゴシック" charset="-128"/>
            </a:endParaRP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35</a:t>
            </a:fld>
            <a:endParaRPr lang="en-US"/>
          </a:p>
        </p:txBody>
      </p:sp>
    </p:spTree>
    <p:extLst>
      <p:ext uri="{BB962C8B-B14F-4D97-AF65-F5344CB8AC3E}">
        <p14:creationId xmlns:p14="http://schemas.microsoft.com/office/powerpoint/2010/main" val="29055801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r>
              <a:rPr lang="es-ES" dirty="0"/>
              <a:t>En el caso de contratos de energía de reserva, los déficits no se calculan mensualmente, si no cada cuatro años.</a:t>
            </a:r>
          </a:p>
          <a:p>
            <a:pPr algn="just"/>
            <a:r>
              <a:rPr lang="es-ES" dirty="0"/>
              <a:t>En caso de excedente, no se puede vender en el mercado libre: estas diferencias son simplemente colocadas en el mercado de corto plazo por los distribuidores. </a:t>
            </a:r>
          </a:p>
          <a:p>
            <a:pPr algn="just"/>
            <a:r>
              <a:rPr lang="es-ES" dirty="0"/>
              <a:t>En el caso de la energía de reserva, este excedente se paga al precio del contrato regulado. </a:t>
            </a:r>
          </a:p>
          <a:p>
            <a:endParaRPr lang="es-ES" sz="1200" b="0" i="0" u="none" strike="noStrike" kern="1200" baseline="0" dirty="0">
              <a:solidFill>
                <a:schemeClr val="tx1"/>
              </a:solidFill>
              <a:latin typeface="+mn-lt"/>
              <a:ea typeface="ＭＳ Ｐゴシック" charset="-128"/>
              <a:cs typeface="ＭＳ Ｐゴシック" charset="-128"/>
            </a:endParaRP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36</a:t>
            </a:fld>
            <a:endParaRPr lang="en-US"/>
          </a:p>
        </p:txBody>
      </p:sp>
    </p:spTree>
    <p:extLst>
      <p:ext uri="{BB962C8B-B14F-4D97-AF65-F5344CB8AC3E}">
        <p14:creationId xmlns:p14="http://schemas.microsoft.com/office/powerpoint/2010/main" val="13570315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baseline="0" dirty="0">
                <a:solidFill>
                  <a:schemeClr val="tx1"/>
                </a:solidFill>
                <a:latin typeface="+mn-lt"/>
                <a:ea typeface="ＭＳ Ｐゴシック" charset="-128"/>
                <a:cs typeface="ＭＳ Ｐゴシック" charset="-128"/>
              </a:rPr>
              <a:t>Desde el año 2009, hasta la fecha, proyectos de energía eólica han sido contratados en 20 subastas, casi 18 GW en un total de 703 proyectos.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s-ES" sz="1200" b="0" i="0" u="none" strike="noStrike" kern="1200" baseline="0" dirty="0">
              <a:solidFill>
                <a:schemeClr val="tx1"/>
              </a:solidFill>
              <a:latin typeface="+mn-lt"/>
              <a:ea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baseline="0" dirty="0">
                <a:solidFill>
                  <a:schemeClr val="tx1"/>
                </a:solidFill>
                <a:latin typeface="+mn-lt"/>
                <a:ea typeface="ＭＳ Ｐゴシック" charset="-128"/>
              </a:rPr>
              <a:t>13,3 GW instalados e 4,65 GW en construcción</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37</a:t>
            </a:fld>
            <a:endParaRPr lang="en-US"/>
          </a:p>
        </p:txBody>
      </p:sp>
    </p:spTree>
    <p:extLst>
      <p:ext uri="{BB962C8B-B14F-4D97-AF65-F5344CB8AC3E}">
        <p14:creationId xmlns:p14="http://schemas.microsoft.com/office/powerpoint/2010/main" val="29024821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En 2009 los precios cayeron en casi un 45% respecto al PROINFA;</a:t>
            </a:r>
          </a:p>
          <a:p>
            <a:r>
              <a:rPr lang="es-ES" dirty="0"/>
              <a:t>El precio se redujo en 40% en el período 2009-2012. </a:t>
            </a: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38</a:t>
            </a:fld>
            <a:endParaRPr lang="en-US"/>
          </a:p>
        </p:txBody>
      </p:sp>
    </p:spTree>
    <p:extLst>
      <p:ext uri="{BB962C8B-B14F-4D97-AF65-F5344CB8AC3E}">
        <p14:creationId xmlns:p14="http://schemas.microsoft.com/office/powerpoint/2010/main" val="34390350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 El paso del establecimiento del precio de venta de manera administrativa (</a:t>
            </a:r>
            <a:r>
              <a:rPr lang="es-ES" sz="1200" b="0" i="0" u="none" strike="noStrike" kern="1200" baseline="0" dirty="0" err="1">
                <a:solidFill>
                  <a:schemeClr val="tx1"/>
                </a:solidFill>
                <a:latin typeface="+mn-lt"/>
                <a:ea typeface="ＭＳ Ｐゴシック" charset="-128"/>
                <a:cs typeface="ＭＳ Ｐゴシック" charset="-128"/>
              </a:rPr>
              <a:t>feed</a:t>
            </a:r>
            <a:r>
              <a:rPr lang="es-ES" sz="1200" b="0" i="0" u="none" strike="noStrike" kern="1200" baseline="0" dirty="0">
                <a:solidFill>
                  <a:schemeClr val="tx1"/>
                </a:solidFill>
                <a:latin typeface="+mn-lt"/>
                <a:ea typeface="ＭＳ Ｐゴシック" charset="-128"/>
                <a:cs typeface="ＭＳ Ｐゴシック" charset="-128"/>
              </a:rPr>
              <a:t>-in </a:t>
            </a:r>
            <a:r>
              <a:rPr lang="es-ES" sz="1200" b="0" i="0" u="none" strike="noStrike" kern="1200" baseline="0" dirty="0" err="1">
                <a:solidFill>
                  <a:schemeClr val="tx1"/>
                </a:solidFill>
                <a:latin typeface="+mn-lt"/>
                <a:ea typeface="ＭＳ Ｐゴシック" charset="-128"/>
                <a:cs typeface="ＭＳ Ｐゴシック" charset="-128"/>
              </a:rPr>
              <a:t>tariff</a:t>
            </a:r>
            <a:r>
              <a:rPr lang="es-ES" sz="1200" b="0" i="0" u="none" strike="noStrike" kern="1200" baseline="0" dirty="0">
                <a:solidFill>
                  <a:schemeClr val="tx1"/>
                </a:solidFill>
                <a:latin typeface="+mn-lt"/>
                <a:ea typeface="ＭＳ Ｐゴシック" charset="-128"/>
                <a:cs typeface="ＭＳ Ｐゴシック" charset="-128"/>
              </a:rPr>
              <a:t>) a un sistema de subastas que permite capitalizar los beneficios de la reducción de costes de las tecnologías renovables; </a:t>
            </a:r>
          </a:p>
          <a:p>
            <a:r>
              <a:rPr lang="es-ES" sz="1200" b="0" i="0" u="none" strike="noStrike" kern="1200" baseline="0" dirty="0">
                <a:solidFill>
                  <a:schemeClr val="tx1"/>
                </a:solidFill>
                <a:latin typeface="+mn-lt"/>
                <a:ea typeface="ＭＳ Ｐゴシック" charset="-128"/>
                <a:cs typeface="ＭＳ Ｐゴシック" charset="-128"/>
              </a:rPr>
              <a:t> El establecimiento de un sistema competitivo que incentiva la localización de los parques en los mejores emplazamientos (Elizondo, y otros, 2014);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39</a:t>
            </a:fld>
            <a:endParaRPr lang="en-US"/>
          </a:p>
        </p:txBody>
      </p:sp>
    </p:spTree>
    <p:extLst>
      <p:ext uri="{BB962C8B-B14F-4D97-AF65-F5344CB8AC3E}">
        <p14:creationId xmlns:p14="http://schemas.microsoft.com/office/powerpoint/2010/main" val="23121055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A partir del año 2013 empieza un incremento sostenidos de los precios medios de adjudicación debido principalmente a: </a:t>
            </a:r>
          </a:p>
          <a:p>
            <a:r>
              <a:rPr lang="es-ES" sz="1200" b="0" i="0" u="none" strike="noStrike" kern="1200" baseline="0" dirty="0">
                <a:solidFill>
                  <a:schemeClr val="tx1"/>
                </a:solidFill>
                <a:latin typeface="+mn-lt"/>
                <a:ea typeface="ＭＳ Ｐゴシック" charset="-128"/>
                <a:cs typeface="ＭＳ Ｐゴシック" charset="-128"/>
              </a:rPr>
              <a:t> El impacto en el precio ofertado de la obligación de incluir el coste de la infraestructura necesaria para la evacuación de la generación; </a:t>
            </a:r>
          </a:p>
          <a:p>
            <a:r>
              <a:rPr lang="es-ES" sz="1200" b="0" i="0" u="none" strike="noStrike" kern="1200" baseline="0" dirty="0">
                <a:solidFill>
                  <a:schemeClr val="tx1"/>
                </a:solidFill>
                <a:latin typeface="+mn-lt"/>
                <a:ea typeface="ＭＳ Ｐゴシック" charset="-128"/>
                <a:cs typeface="ＭＳ Ｐゴシック" charset="-128"/>
              </a:rPr>
              <a:t> El incremento de las exigencias de contenido local para acceder a la financiación del BNDES; </a:t>
            </a:r>
          </a:p>
          <a:p>
            <a:r>
              <a:rPr lang="es-ES" sz="1200" b="0" i="0" u="none" strike="noStrike" kern="1200" baseline="0" dirty="0">
                <a:solidFill>
                  <a:schemeClr val="tx1"/>
                </a:solidFill>
                <a:latin typeface="+mn-lt"/>
                <a:ea typeface="ＭＳ Ｐゴシック" charset="-128"/>
                <a:cs typeface="ＭＳ Ｐゴシック" charset="-128"/>
              </a:rPr>
              <a:t> La depreciación de la moneda brasileña. Entre agosto del 2013 y agosto del 2015 el Real brasileño perdió el 33 % de su valor respecto al US$ (Bayer, 2016). </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En cualquier caso, como sugiere (Bayer, 2016) las tendencias de los precios deben de analizarse con precaución. La Figura 1 presenta la comparativa de los precios nominales, los precios corregidos con la inflación y los precios en US$. Entre los años 2009 y 2015, los precios en US$ experimentaron una reducción del 49%, los precios nominales corregidos con la inflación fueron un 13% inferiores, finalmente, los precios nominales crecieron un 22%.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40</a:t>
            </a:fld>
            <a:endParaRPr lang="en-US"/>
          </a:p>
        </p:txBody>
      </p:sp>
    </p:spTree>
    <p:extLst>
      <p:ext uri="{BB962C8B-B14F-4D97-AF65-F5344CB8AC3E}">
        <p14:creationId xmlns:p14="http://schemas.microsoft.com/office/powerpoint/2010/main" val="26282581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Por último, en lo que respecta a los precios obtenidos en las subastas, es muy importante mencionar que, en Brasil, el coste de la eólica es en muchos casos inferior al de los ciclos combinados de gas natural. Además, la creciente competencia de la energía eólica con las convencionales, se encuentra entre una de las causas del ajuste a la baja de los precios de estas últimas en Brasil (Cunha, Barroso, &amp; Bezerra, 2014).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41</a:t>
            </a:fld>
            <a:endParaRPr lang="en-US"/>
          </a:p>
        </p:txBody>
      </p:sp>
    </p:spTree>
    <p:extLst>
      <p:ext uri="{BB962C8B-B14F-4D97-AF65-F5344CB8AC3E}">
        <p14:creationId xmlns:p14="http://schemas.microsoft.com/office/powerpoint/2010/main" val="1006384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6</a:t>
            </a:fld>
            <a:endParaRPr lang="en-US"/>
          </a:p>
        </p:txBody>
      </p:sp>
    </p:spTree>
    <p:extLst>
      <p:ext uri="{BB962C8B-B14F-4D97-AF65-F5344CB8AC3E}">
        <p14:creationId xmlns:p14="http://schemas.microsoft.com/office/powerpoint/2010/main" val="38612682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err="1"/>
              <a:t>Esas</a:t>
            </a:r>
            <a:r>
              <a:rPr lang="pt-BR" dirty="0"/>
              <a:t> </a:t>
            </a:r>
            <a:r>
              <a:rPr lang="pt-BR" dirty="0" err="1"/>
              <a:t>inversiones</a:t>
            </a:r>
            <a:r>
              <a:rPr lang="pt-BR" dirty="0"/>
              <a:t> </a:t>
            </a:r>
            <a:r>
              <a:rPr lang="pt-BR" dirty="0" err="1"/>
              <a:t>representan</a:t>
            </a:r>
            <a:r>
              <a:rPr lang="pt-BR" dirty="0"/>
              <a:t> a valor presente um total de </a:t>
            </a:r>
          </a:p>
          <a:p>
            <a:r>
              <a:rPr lang="pt-BR" dirty="0"/>
              <a:t>R$ 105 bi o </a:t>
            </a:r>
          </a:p>
          <a:p>
            <a:r>
              <a:rPr lang="pt-BR" dirty="0"/>
              <a:t>28  bi USD</a:t>
            </a: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42</a:t>
            </a:fld>
            <a:endParaRPr lang="en-US"/>
          </a:p>
        </p:txBody>
      </p:sp>
    </p:spTree>
    <p:extLst>
      <p:ext uri="{BB962C8B-B14F-4D97-AF65-F5344CB8AC3E}">
        <p14:creationId xmlns:p14="http://schemas.microsoft.com/office/powerpoint/2010/main" val="2576761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43</a:t>
            </a:fld>
            <a:endParaRPr lang="en-US"/>
          </a:p>
        </p:txBody>
      </p:sp>
    </p:spTree>
    <p:extLst>
      <p:ext uri="{BB962C8B-B14F-4D97-AF65-F5344CB8AC3E}">
        <p14:creationId xmlns:p14="http://schemas.microsoft.com/office/powerpoint/2010/main" val="20973064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112 proyectos con una capacidad total instalada de 3,15 GW en 05 licitaciones. </a:t>
            </a:r>
          </a:p>
          <a:p>
            <a:r>
              <a:rPr lang="es-ES" sz="1200" b="0" i="0" u="none" strike="noStrike" kern="1200" baseline="0" dirty="0">
                <a:solidFill>
                  <a:schemeClr val="tx1"/>
                </a:solidFill>
                <a:latin typeface="+mn-lt"/>
                <a:ea typeface="ＭＳ Ｐゴシック" charset="-128"/>
                <a:cs typeface="ＭＳ Ｐゴシック" charset="-128"/>
              </a:rPr>
              <a:t>Con anterioridad se registraron proyectos equivalentes a 800 y 2,000 MW respectivamente, pero ninguno resultó adjudicatario. </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Recientemente el gobierno brasileño ha aceptado la cancelación de los contratos imponiendo una multa igual al doble de la garantía financiera, pero sin imponer sanciones adicionales y permitiendo que los proyectos se presenten en futuras subastas. </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De los 889,6 MW adjudicados sólo se espera que se desarrollen 210 MW (</a:t>
            </a:r>
            <a:r>
              <a:rPr lang="es-ES" sz="1200" b="0" i="0" u="none" strike="noStrike" kern="1200" baseline="0" dirty="0" err="1">
                <a:solidFill>
                  <a:schemeClr val="tx1"/>
                </a:solidFill>
                <a:latin typeface="+mn-lt"/>
                <a:ea typeface="ＭＳ Ｐゴシック" charset="-128"/>
                <a:cs typeface="ＭＳ Ｐゴシック" charset="-128"/>
              </a:rPr>
              <a:t>Spatuzza</a:t>
            </a:r>
            <a:r>
              <a:rPr lang="es-ES" sz="1200" b="0" i="0" u="none" strike="noStrike" kern="1200" baseline="0" dirty="0">
                <a:solidFill>
                  <a:schemeClr val="tx1"/>
                </a:solidFill>
                <a:latin typeface="+mn-lt"/>
                <a:ea typeface="ＭＳ Ｐゴシック" charset="-128"/>
                <a:cs typeface="ＭＳ Ｐゴシック" charset="-128"/>
              </a:rPr>
              <a:t>, 2016). </a:t>
            </a:r>
          </a:p>
          <a:p>
            <a:endParaRPr lang="es-ES" sz="1200" b="0" i="0" u="none" strike="noStrike" kern="1200" baseline="0" dirty="0">
              <a:solidFill>
                <a:schemeClr val="tx1"/>
              </a:solidFill>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baseline="0" dirty="0">
                <a:solidFill>
                  <a:schemeClr val="tx1"/>
                </a:solidFill>
                <a:latin typeface="+mn-lt"/>
                <a:ea typeface="ＭＳ Ｐゴシック" charset="-128"/>
                <a:cs typeface="ＭＳ Ｐゴシック" charset="-128"/>
              </a:rPr>
              <a:t>A su vez, la fuerte devaluación del Real se esgrime entre los adjudicatarios de la subasta del 2014 como el principal motivo para no seguir desarrollando los proyectos.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b="0" i="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b="0" i="0" kern="1200" dirty="0">
                <a:solidFill>
                  <a:schemeClr val="tx1"/>
                </a:solidFill>
                <a:effectLst/>
                <a:latin typeface="+mn-lt"/>
                <a:ea typeface="ＭＳ Ｐゴシック" charset="-128"/>
                <a:cs typeface="ＭＳ Ｐゴシック" charset="-128"/>
              </a:rPr>
              <a:t>Em setembro de 2018, eram apenas 1.322,1 MW operacionais, e 651 MW em </a:t>
            </a:r>
            <a:r>
              <a:rPr lang="pt-BR" sz="1200" b="0" i="0" kern="1200" dirty="0" err="1">
                <a:solidFill>
                  <a:schemeClr val="tx1"/>
                </a:solidFill>
                <a:effectLst/>
                <a:latin typeface="+mn-lt"/>
                <a:ea typeface="ＭＳ Ｐゴシック" charset="-128"/>
                <a:cs typeface="ＭＳ Ｐゴシック" charset="-128"/>
              </a:rPr>
              <a:t>construcción</a:t>
            </a:r>
            <a:endParaRPr lang="pt-BR"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s-ES" sz="1200" b="0" i="0" u="none" strike="noStrike" kern="1200" baseline="0" dirty="0">
              <a:solidFill>
                <a:schemeClr val="tx1"/>
              </a:solidFill>
              <a:latin typeface="+mn-lt"/>
              <a:ea typeface="ＭＳ Ｐゴシック" charset="-128"/>
              <a:cs typeface="ＭＳ Ｐゴシック" charset="-128"/>
            </a:endParaRPr>
          </a:p>
          <a:p>
            <a:endParaRPr lang="es-ES" sz="1200" b="0" i="0" u="none" strike="noStrike" kern="1200" baseline="0" dirty="0">
              <a:solidFill>
                <a:schemeClr val="tx1"/>
              </a:solidFill>
              <a:latin typeface="+mn-lt"/>
              <a:ea typeface="ＭＳ Ｐゴシック" charset="-128"/>
              <a:cs typeface="ＭＳ Ｐゴシック" charset="-128"/>
            </a:endParaRP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Se observa un aumento del precio medio de más del 40% entre la licitación de octubre del 2014 y las dos del 2015.</a:t>
            </a:r>
          </a:p>
          <a:p>
            <a:r>
              <a:rPr lang="es-ES" sz="1200" b="0" i="0" u="none" strike="noStrike" kern="1200" baseline="0" dirty="0">
                <a:solidFill>
                  <a:schemeClr val="tx1"/>
                </a:solidFill>
                <a:latin typeface="+mn-lt"/>
                <a:ea typeface="ＭＳ Ｐゴシック" charset="-128"/>
                <a:cs typeface="ＭＳ Ｐゴシック" charset="-128"/>
              </a:rPr>
              <a:t> </a:t>
            </a:r>
          </a:p>
          <a:p>
            <a:endParaRPr lang="es-ES" sz="1200" b="0" i="0" u="none" strike="noStrike" kern="1200" baseline="0" dirty="0">
              <a:solidFill>
                <a:schemeClr val="tx1"/>
              </a:solidFill>
              <a:latin typeface="+mn-lt"/>
              <a:ea typeface="ＭＳ Ｐゴシック" charset="-128"/>
            </a:endParaRP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44</a:t>
            </a:fld>
            <a:endParaRPr lang="en-US"/>
          </a:p>
        </p:txBody>
      </p:sp>
    </p:spTree>
    <p:extLst>
      <p:ext uri="{BB962C8B-B14F-4D97-AF65-F5344CB8AC3E}">
        <p14:creationId xmlns:p14="http://schemas.microsoft.com/office/powerpoint/2010/main" val="1454813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45</a:t>
            </a:fld>
            <a:endParaRPr lang="en-US"/>
          </a:p>
        </p:txBody>
      </p:sp>
    </p:spTree>
    <p:extLst>
      <p:ext uri="{BB962C8B-B14F-4D97-AF65-F5344CB8AC3E}">
        <p14:creationId xmlns:p14="http://schemas.microsoft.com/office/powerpoint/2010/main" val="30856397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R$ 18 bi (valor presente)</a:t>
            </a:r>
          </a:p>
          <a:p>
            <a:r>
              <a:rPr lang="pt-BR" dirty="0"/>
              <a:t>USD 5 bi (valor presente)</a:t>
            </a: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46</a:t>
            </a:fld>
            <a:endParaRPr lang="en-US"/>
          </a:p>
        </p:txBody>
      </p:sp>
    </p:spTree>
    <p:extLst>
      <p:ext uri="{BB962C8B-B14F-4D97-AF65-F5344CB8AC3E}">
        <p14:creationId xmlns:p14="http://schemas.microsoft.com/office/powerpoint/2010/main" val="682508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47</a:t>
            </a:fld>
            <a:endParaRPr lang="en-US"/>
          </a:p>
        </p:txBody>
      </p:sp>
    </p:spTree>
    <p:extLst>
      <p:ext uri="{BB962C8B-B14F-4D97-AF65-F5344CB8AC3E}">
        <p14:creationId xmlns:p14="http://schemas.microsoft.com/office/powerpoint/2010/main" val="33422406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De manera general se puede decir que </a:t>
            </a:r>
            <a:r>
              <a:rPr lang="es-ES" sz="1200" b="1" i="0" u="none" strike="noStrike" kern="1200" baseline="0" dirty="0">
                <a:solidFill>
                  <a:schemeClr val="tx1"/>
                </a:solidFill>
                <a:latin typeface="+mn-lt"/>
                <a:ea typeface="ＭＳ Ｐゴシック" charset="-128"/>
                <a:cs typeface="ＭＳ Ｐゴシック" charset="-128"/>
              </a:rPr>
              <a:t>las instituciones del sector energético brasileño gozan de capacidad de acción y autonomía de gestión</a:t>
            </a:r>
            <a:r>
              <a:rPr lang="es-ES" sz="1200" b="0" i="0" u="none" strike="noStrike" kern="1200" baseline="0" dirty="0">
                <a:solidFill>
                  <a:schemeClr val="tx1"/>
                </a:solidFill>
                <a:latin typeface="+mn-lt"/>
                <a:ea typeface="ＭＳ Ｐゴシック" charset="-128"/>
                <a:cs typeface="ＭＳ Ｐゴシック" charset="-128"/>
              </a:rPr>
              <a:t>. Sus obligaciones en la implementación de las subastas están claramente definidas y gozan de los recursos humanos, técnicos y financieros suficientes para realizar las actividades que le han sido encomendadas, de hecho, los costes administrativos incurridos en la realización de la subasta son repercutidos proporcionalmente entre los proyectos adjudicatarios.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48</a:t>
            </a:fld>
            <a:endParaRPr lang="en-US"/>
          </a:p>
        </p:txBody>
      </p:sp>
    </p:spTree>
    <p:extLst>
      <p:ext uri="{BB962C8B-B14F-4D97-AF65-F5344CB8AC3E}">
        <p14:creationId xmlns:p14="http://schemas.microsoft.com/office/powerpoint/2010/main" val="25340018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Brasil es el claro ejemplo de que </a:t>
            </a:r>
            <a:r>
              <a:rPr lang="es-ES" sz="1200" b="1" i="0" u="none" strike="noStrike" kern="1200" baseline="0" dirty="0">
                <a:solidFill>
                  <a:schemeClr val="tx1"/>
                </a:solidFill>
                <a:latin typeface="+mn-lt"/>
                <a:ea typeface="ＭＳ Ｐゴシック" charset="-128"/>
                <a:cs typeface="ＭＳ Ｐゴシック" charset="-128"/>
              </a:rPr>
              <a:t>el desarrollo de las energías renovables a gran escala no depende tanto de un instrumento de apoyo, si no de la combinación de varios y el diseño de los mismos</a:t>
            </a:r>
            <a:r>
              <a:rPr lang="es-ES" sz="1200" b="0" i="0" u="none" strike="noStrike" kern="1200" baseline="0" dirty="0">
                <a:solidFill>
                  <a:schemeClr val="tx1"/>
                </a:solidFill>
                <a:latin typeface="+mn-lt"/>
                <a:ea typeface="ＭＳ Ｐゴシック" charset="-128"/>
                <a:cs typeface="ＭＳ Ｐゴシック" charset="-128"/>
              </a:rPr>
              <a:t>. El desarrollo a gran escala de proyectos y de una industria local se debe a la combinación de apoyo ofrecida desde el inicio y basada en: un contrato de venta de energía a largo plazo y acceso a financiación bonificada.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49</a:t>
            </a:fld>
            <a:endParaRPr lang="en-US"/>
          </a:p>
        </p:txBody>
      </p:sp>
    </p:spTree>
    <p:extLst>
      <p:ext uri="{BB962C8B-B14F-4D97-AF65-F5344CB8AC3E}">
        <p14:creationId xmlns:p14="http://schemas.microsoft.com/office/powerpoint/2010/main" val="18385110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 </a:t>
            </a:r>
            <a:r>
              <a:rPr lang="es-ES" sz="1200" b="1" i="0" u="none" strike="noStrike" kern="1200" baseline="0" dirty="0">
                <a:solidFill>
                  <a:schemeClr val="tx1"/>
                </a:solidFill>
                <a:latin typeface="+mn-lt"/>
                <a:ea typeface="ＭＳ Ｐゴシック" charset="-128"/>
                <a:cs typeface="ＭＳ Ｐゴシック" charset="-128"/>
              </a:rPr>
              <a:t>Reducción de coste</a:t>
            </a:r>
            <a:r>
              <a:rPr lang="es-ES" sz="1200" b="0" i="0" u="none" strike="noStrike" kern="1200" baseline="0" dirty="0">
                <a:solidFill>
                  <a:schemeClr val="tx1"/>
                </a:solidFill>
                <a:latin typeface="+mn-lt"/>
                <a:ea typeface="ＭＳ Ｐゴシック" charset="-128"/>
                <a:cs typeface="ＭＳ Ｐゴシック" charset="-128"/>
              </a:rPr>
              <a:t>. El paso del establecimiento del precio de venta de manera administrativa (</a:t>
            </a:r>
            <a:r>
              <a:rPr lang="es-ES" sz="1200" b="0" i="0" u="none" strike="noStrike" kern="1200" baseline="0" dirty="0" err="1">
                <a:solidFill>
                  <a:schemeClr val="tx1"/>
                </a:solidFill>
                <a:latin typeface="+mn-lt"/>
                <a:ea typeface="ＭＳ Ｐゴシック" charset="-128"/>
                <a:cs typeface="ＭＳ Ｐゴシック" charset="-128"/>
              </a:rPr>
              <a:t>feed</a:t>
            </a:r>
            <a:r>
              <a:rPr lang="es-ES" sz="1200" b="0" i="0" u="none" strike="noStrike" kern="1200" baseline="0" dirty="0">
                <a:solidFill>
                  <a:schemeClr val="tx1"/>
                </a:solidFill>
                <a:latin typeface="+mn-lt"/>
                <a:ea typeface="ＭＳ Ｐゴシック" charset="-128"/>
                <a:cs typeface="ＭＳ Ｐゴシック" charset="-128"/>
              </a:rPr>
              <a:t>-in </a:t>
            </a:r>
            <a:r>
              <a:rPr lang="es-ES" sz="1200" b="0" i="0" u="none" strike="noStrike" kern="1200" baseline="0" dirty="0" err="1">
                <a:solidFill>
                  <a:schemeClr val="tx1"/>
                </a:solidFill>
                <a:latin typeface="+mn-lt"/>
                <a:ea typeface="ＭＳ Ｐゴシック" charset="-128"/>
                <a:cs typeface="ＭＳ Ｐゴシック" charset="-128"/>
              </a:rPr>
              <a:t>tariff</a:t>
            </a:r>
            <a:r>
              <a:rPr lang="es-ES" sz="1200" b="0" i="0" u="none" strike="noStrike" kern="1200" baseline="0" dirty="0">
                <a:solidFill>
                  <a:schemeClr val="tx1"/>
                </a:solidFill>
                <a:latin typeface="+mn-lt"/>
                <a:ea typeface="ＭＳ Ｐゴシック" charset="-128"/>
                <a:cs typeface="ＭＳ Ｐゴシック" charset="-128"/>
              </a:rPr>
              <a:t>) a un sistema de subastas que permitió capitalizar los beneficios de la reducción de costes de las tecnologías renovables. En esta línea se encuentra también la tendencia de incrementar la competencia entre tecnologías siguiendo la senda de subastas: para una tecnología específica, de fuentes alternativa y tecnológicamente neutras. </a:t>
            </a:r>
          </a:p>
          <a:p>
            <a:r>
              <a:rPr lang="es-ES" sz="1200" b="0" i="0" u="none" strike="noStrike" kern="1200" baseline="0" dirty="0">
                <a:solidFill>
                  <a:schemeClr val="tx1"/>
                </a:solidFill>
                <a:latin typeface="+mn-lt"/>
                <a:ea typeface="ＭＳ Ｐゴシック" charset="-128"/>
                <a:cs typeface="ＭＳ Ｐゴシック" charset="-128"/>
              </a:rPr>
              <a:t> </a:t>
            </a:r>
            <a:r>
              <a:rPr lang="es-ES" sz="1200" b="1" i="0" u="none" strike="noStrike" kern="1200" baseline="0" dirty="0">
                <a:solidFill>
                  <a:schemeClr val="tx1"/>
                </a:solidFill>
                <a:latin typeface="+mn-lt"/>
                <a:ea typeface="ＭＳ Ｐゴシック" charset="-128"/>
                <a:cs typeface="ＭＳ Ｐゴシック" charset="-128"/>
              </a:rPr>
              <a:t>Acceso a red</a:t>
            </a:r>
            <a:r>
              <a:rPr lang="es-ES" sz="1200" b="0" i="0" u="none" strike="noStrike" kern="1200" baseline="0" dirty="0">
                <a:solidFill>
                  <a:schemeClr val="tx1"/>
                </a:solidFill>
                <a:latin typeface="+mn-lt"/>
                <a:ea typeface="ＭＳ Ｐゴシック" charset="-128"/>
                <a:cs typeface="ＭＳ Ｐゴシック" charset="-128"/>
              </a:rPr>
              <a:t>. Mejora de la coordinación entre el desarrollo de infraestructura de transmisión y de generación. </a:t>
            </a:r>
          </a:p>
          <a:p>
            <a:r>
              <a:rPr lang="es-ES" sz="1200" b="0" i="0" u="none" strike="noStrike" kern="1200" baseline="0" dirty="0">
                <a:solidFill>
                  <a:schemeClr val="tx1"/>
                </a:solidFill>
                <a:latin typeface="+mn-lt"/>
                <a:ea typeface="ＭＳ Ｐゴシック" charset="-128"/>
                <a:cs typeface="ＭＳ Ｐゴシック" charset="-128"/>
              </a:rPr>
              <a:t> </a:t>
            </a:r>
            <a:r>
              <a:rPr lang="es-ES" sz="1200" b="1" i="0" u="none" strike="noStrike" kern="1200" baseline="0" dirty="0">
                <a:solidFill>
                  <a:schemeClr val="tx1"/>
                </a:solidFill>
                <a:latin typeface="+mn-lt"/>
                <a:ea typeface="ＭＳ Ｐゴシック" charset="-128"/>
                <a:cs typeface="ＭＳ Ｐゴシック" charset="-128"/>
              </a:rPr>
              <a:t>Reducción de los riesgos por desvíos respecto a la generación esperada. </a:t>
            </a:r>
            <a:r>
              <a:rPr lang="es-ES" sz="1200" b="0" i="0" u="none" strike="noStrike" kern="1200" baseline="0" dirty="0">
                <a:solidFill>
                  <a:schemeClr val="tx1"/>
                </a:solidFill>
                <a:latin typeface="+mn-lt"/>
                <a:ea typeface="ＭＳ Ｐゴシック" charset="-128"/>
                <a:cs typeface="ＭＳ Ｐゴシック" charset="-128"/>
              </a:rPr>
              <a:t>Desde el 2013: (i) el periodo de ajuste entre energía contratada y generada pasa de ser mensual a anual; (</a:t>
            </a:r>
            <a:r>
              <a:rPr lang="es-ES" sz="1200" b="0" i="0" u="none" strike="noStrike" kern="1200" baseline="0" dirty="0" err="1">
                <a:solidFill>
                  <a:schemeClr val="tx1"/>
                </a:solidFill>
                <a:latin typeface="+mn-lt"/>
                <a:ea typeface="ＭＳ Ｐゴシック" charset="-128"/>
                <a:cs typeface="ＭＳ Ｐゴシック" charset="-128"/>
              </a:rPr>
              <a:t>ii</a:t>
            </a:r>
            <a:r>
              <a:rPr lang="es-ES" sz="1200" b="0" i="0" u="none" strike="noStrike" kern="1200" baseline="0" dirty="0">
                <a:solidFill>
                  <a:schemeClr val="tx1"/>
                </a:solidFill>
                <a:latin typeface="+mn-lt"/>
                <a:ea typeface="ＭＳ Ｐゴシック" charset="-128"/>
                <a:cs typeface="ＭＳ Ｐゴシック" charset="-128"/>
              </a:rPr>
              <a:t>) dentro de unos límites se permite pasar las desviaciones al año siguiente; (</a:t>
            </a:r>
            <a:r>
              <a:rPr lang="es-ES" sz="1200" b="0" i="0" u="none" strike="noStrike" kern="1200" baseline="0" dirty="0" err="1">
                <a:solidFill>
                  <a:schemeClr val="tx1"/>
                </a:solidFill>
                <a:latin typeface="+mn-lt"/>
                <a:ea typeface="ＭＳ Ｐゴシック" charset="-128"/>
                <a:cs typeface="ＭＳ Ｐゴシック" charset="-128"/>
              </a:rPr>
              <a:t>iii</a:t>
            </a:r>
            <a:r>
              <a:rPr lang="es-ES" sz="1200" b="0" i="0" u="none" strike="noStrike" kern="1200" baseline="0" dirty="0">
                <a:solidFill>
                  <a:schemeClr val="tx1"/>
                </a:solidFill>
                <a:latin typeface="+mn-lt"/>
                <a:ea typeface="ＭＳ Ｐゴシック" charset="-128"/>
                <a:cs typeface="ＭＳ Ｐゴシック" charset="-128"/>
              </a:rPr>
              <a:t>) cada cuatro años se ajusta la generación contratada con el histórico de generación; (</a:t>
            </a:r>
            <a:r>
              <a:rPr lang="es-ES" sz="1200" b="0" i="0" u="none" strike="noStrike" kern="1200" baseline="0" dirty="0" err="1">
                <a:solidFill>
                  <a:schemeClr val="tx1"/>
                </a:solidFill>
                <a:latin typeface="+mn-lt"/>
                <a:ea typeface="ＭＳ Ｐゴシック" charset="-128"/>
                <a:cs typeface="ＭＳ Ｐゴシック" charset="-128"/>
              </a:rPr>
              <a:t>iv</a:t>
            </a:r>
            <a:r>
              <a:rPr lang="es-ES" sz="1200" b="0" i="0" u="none" strike="noStrike" kern="1200" baseline="0" dirty="0">
                <a:solidFill>
                  <a:schemeClr val="tx1"/>
                </a:solidFill>
                <a:latin typeface="+mn-lt"/>
                <a:ea typeface="ＭＳ Ｐゴシック" charset="-128"/>
                <a:cs typeface="ＭＳ Ｐゴシック" charset="-128"/>
              </a:rPr>
              <a:t>) los contratos, para la tecnología eólica, pasan a realizarse sobre estimaciones más conservadores del recurso (P90) frente a (P50)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50</a:t>
            </a:fld>
            <a:endParaRPr lang="en-US"/>
          </a:p>
        </p:txBody>
      </p:sp>
    </p:spTree>
    <p:extLst>
      <p:ext uri="{BB962C8B-B14F-4D97-AF65-F5344CB8AC3E}">
        <p14:creationId xmlns:p14="http://schemas.microsoft.com/office/powerpoint/2010/main" val="38719599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Más allá de los factores externos de los que se ha beneficiado Brasil para el desarrollo de la eólica, analizados en el capítulo de resultados, es evidente que se </a:t>
            </a:r>
            <a:r>
              <a:rPr lang="es-ES" sz="1200" b="1" i="0" u="none" strike="noStrike" kern="1200" baseline="0" dirty="0">
                <a:solidFill>
                  <a:schemeClr val="tx1"/>
                </a:solidFill>
                <a:latin typeface="+mn-lt"/>
                <a:ea typeface="ＭＳ Ｐゴシック" charset="-128"/>
                <a:cs typeface="ＭＳ Ｐゴシック" charset="-128"/>
              </a:rPr>
              <a:t>ha conseguido atraer y crear muchas empresas resultando un mercado muy competitivo</a:t>
            </a:r>
            <a:r>
              <a:rPr lang="es-ES" sz="1200" b="0" i="0" u="none" strike="noStrike" kern="1200" baseline="0" dirty="0">
                <a:solidFill>
                  <a:schemeClr val="tx1"/>
                </a:solidFill>
                <a:latin typeface="+mn-lt"/>
                <a:ea typeface="ＭＳ Ｐゴシック" charset="-128"/>
                <a:cs typeface="ＭＳ Ｐゴシック" charset="-128"/>
              </a:rPr>
              <a:t>: </a:t>
            </a:r>
          </a:p>
          <a:p>
            <a:r>
              <a:rPr lang="es-ES" sz="1200" b="0" i="0" u="none" strike="noStrike" kern="1200" baseline="0" dirty="0">
                <a:solidFill>
                  <a:schemeClr val="tx1"/>
                </a:solidFill>
                <a:latin typeface="+mn-lt"/>
                <a:ea typeface="ＭＳ Ｐゴシック" charset="-128"/>
                <a:cs typeface="ＭＳ Ｐゴシック" charset="-128"/>
              </a:rPr>
              <a:t> A la hora de atraer empresas, uno de los factores más valorados es la </a:t>
            </a:r>
            <a:r>
              <a:rPr lang="es-ES" sz="1200" b="1" i="0" u="none" strike="noStrike" kern="1200" baseline="0" dirty="0">
                <a:solidFill>
                  <a:schemeClr val="tx1"/>
                </a:solidFill>
                <a:latin typeface="+mn-lt"/>
                <a:ea typeface="ＭＳ Ｐゴシック" charset="-128"/>
                <a:cs typeface="ＭＳ Ｐゴシック" charset="-128"/>
              </a:rPr>
              <a:t>firma de contratos a largo plazo y la actualización anual de la tarifa en función del índice de precios al consumo</a:t>
            </a:r>
            <a:r>
              <a:rPr lang="es-ES" sz="1200" b="0" i="0" u="none" strike="noStrike" kern="1200" baseline="0" dirty="0">
                <a:solidFill>
                  <a:schemeClr val="tx1"/>
                </a:solidFill>
                <a:latin typeface="+mn-lt"/>
                <a:ea typeface="ＭＳ Ｐゴシック" charset="-128"/>
                <a:cs typeface="ＭＳ Ｐゴシック" charset="-128"/>
              </a:rPr>
              <a:t>. Estos contratos son posibles por la obligación legal que tiene la distribuidora de repercutir el coste en la tarifa final al consumidor. </a:t>
            </a:r>
          </a:p>
          <a:p>
            <a:r>
              <a:rPr lang="es-ES" sz="1200" b="0" i="0" u="none" strike="noStrike" kern="1200" baseline="0" dirty="0">
                <a:solidFill>
                  <a:schemeClr val="tx1"/>
                </a:solidFill>
                <a:latin typeface="+mn-lt"/>
                <a:ea typeface="ＭＳ Ｐゴシック" charset="-128"/>
                <a:cs typeface="ＭＳ Ｐゴシック" charset="-128"/>
              </a:rPr>
              <a:t> La primera fase de </a:t>
            </a:r>
            <a:r>
              <a:rPr lang="es-ES" sz="1200" b="1" i="0" u="none" strike="noStrike" kern="1200" baseline="0" dirty="0">
                <a:solidFill>
                  <a:schemeClr val="tx1"/>
                </a:solidFill>
                <a:latin typeface="+mn-lt"/>
                <a:ea typeface="ＭＳ Ｐゴシック" charset="-128"/>
                <a:cs typeface="ＭＳ Ｐゴシック" charset="-128"/>
              </a:rPr>
              <a:t>la subasta híbrida</a:t>
            </a:r>
            <a:r>
              <a:rPr lang="es-ES" sz="1200" b="0" i="0" u="none" strike="noStrike" kern="1200" baseline="0" dirty="0">
                <a:solidFill>
                  <a:schemeClr val="tx1"/>
                </a:solidFill>
                <a:latin typeface="+mn-lt"/>
                <a:ea typeface="ＭＳ Ｐゴシック" charset="-128"/>
                <a:cs typeface="ＭＳ Ｐゴシック" charset="-128"/>
              </a:rPr>
              <a:t>, dinámica descendente, ha demostrado ser eficaz para descubrir los precios. La segunda fase de sobre cerrado </a:t>
            </a:r>
            <a:r>
              <a:rPr lang="es-ES" sz="1200" b="1" i="0" u="none" strike="noStrike" kern="1200" baseline="0" dirty="0">
                <a:solidFill>
                  <a:schemeClr val="tx1"/>
                </a:solidFill>
                <a:latin typeface="+mn-lt"/>
                <a:ea typeface="ＭＳ Ｐゴシック" charset="-128"/>
                <a:cs typeface="ＭＳ Ｐゴシック" charset="-128"/>
              </a:rPr>
              <a:t>asegura la competencia entre los oferentes</a:t>
            </a:r>
            <a:r>
              <a:rPr lang="es-ES" sz="1200" b="0" i="0" u="none" strike="noStrike" kern="1200" baseline="0" dirty="0">
                <a:solidFill>
                  <a:schemeClr val="tx1"/>
                </a:solidFill>
                <a:latin typeface="+mn-lt"/>
                <a:ea typeface="ＭＳ Ｐゴシック" charset="-128"/>
                <a:cs typeface="ＭＳ Ｐゴシック" charset="-128"/>
              </a:rPr>
              <a:t>. En estos sistemas, para conseguir reducir los precios ha resultado ser más importante el asegurar mucha competencia antes que establecer precios techo (de salida) bajos. La experiencia con precios techo cercanos al coste marginal de los proyectos ha sido una reducción de la competencia con muchos promotores abandonando inmediatamente y otros simplemente ofreciendo el precio techo (Elizondo, y otros, 2014). </a:t>
            </a:r>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51</a:t>
            </a:fld>
            <a:endParaRPr lang="en-US"/>
          </a:p>
        </p:txBody>
      </p:sp>
    </p:spTree>
    <p:extLst>
      <p:ext uri="{BB962C8B-B14F-4D97-AF65-F5344CB8AC3E}">
        <p14:creationId xmlns:p14="http://schemas.microsoft.com/office/powerpoint/2010/main" val="708032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7</a:t>
            </a:fld>
            <a:endParaRPr lang="en-US"/>
          </a:p>
        </p:txBody>
      </p:sp>
    </p:spTree>
    <p:extLst>
      <p:ext uri="{BB962C8B-B14F-4D97-AF65-F5344CB8AC3E}">
        <p14:creationId xmlns:p14="http://schemas.microsoft.com/office/powerpoint/2010/main" val="13388251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1" i="0" u="none" strike="noStrike" kern="1200" baseline="0" dirty="0">
                <a:solidFill>
                  <a:schemeClr val="tx1"/>
                </a:solidFill>
                <a:latin typeface="+mn-lt"/>
                <a:ea typeface="ＭＳ Ｐゴシック" charset="-128"/>
                <a:cs typeface="ＭＳ Ｐゴシック" charset="-128"/>
              </a:rPr>
              <a:t>A pesar de la adaptación en el diseño de las subastas los retrasos en la puesta en marcha de los proyectos son la norma </a:t>
            </a:r>
            <a:r>
              <a:rPr lang="es-ES" sz="1200" b="0" i="0" u="none" strike="noStrike" kern="1200" baseline="0" dirty="0">
                <a:solidFill>
                  <a:schemeClr val="tx1"/>
                </a:solidFill>
                <a:latin typeface="+mn-lt"/>
                <a:ea typeface="ＭＳ Ｐゴシック" charset="-128"/>
                <a:cs typeface="ＭＳ Ｐゴシック" charset="-128"/>
              </a:rPr>
              <a:t>principalmente debidos a las interconexiones eléctricas y la tramitación administrativa. Para poder participar en la subasta se necesita la licencia previa ambiental y un acceso a la red, pero para poder construir el parque se necesita la licencia de instalación y el permiso de conexión, tramites que pueden llevar más de dos años. </a:t>
            </a:r>
          </a:p>
          <a:p>
            <a:r>
              <a:rPr lang="es-ES" sz="1200" b="0" i="0" u="none" strike="noStrike" kern="1200" baseline="0" dirty="0">
                <a:solidFill>
                  <a:schemeClr val="tx1"/>
                </a:solidFill>
                <a:latin typeface="+mn-lt"/>
                <a:ea typeface="ＭＳ Ｐゴシック" charset="-128"/>
                <a:cs typeface="ＭＳ Ｐゴシック" charset="-128"/>
              </a:rPr>
              <a:t>La no inclusión de requisitos de reputación técnica para la presentación de ofertas permite aumentar la competencia y una creciente participación de empresas locales, pero es una causa de retrasos debido a la inadecuada gestión de los proyectos y la dificultad de cerrar la financiación por falta de un historial financiero comprobado.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52</a:t>
            </a:fld>
            <a:endParaRPr lang="en-US"/>
          </a:p>
        </p:txBody>
      </p:sp>
    </p:spTree>
    <p:extLst>
      <p:ext uri="{BB962C8B-B14F-4D97-AF65-F5344CB8AC3E}">
        <p14:creationId xmlns:p14="http://schemas.microsoft.com/office/powerpoint/2010/main" val="24584457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1" i="0" u="none" strike="noStrike" kern="1200" baseline="0" dirty="0">
                <a:solidFill>
                  <a:schemeClr val="tx1"/>
                </a:solidFill>
                <a:latin typeface="+mn-lt"/>
                <a:ea typeface="ＭＳ Ｐゴシック" charset="-128"/>
                <a:cs typeface="ＭＳ Ｐゴシック" charset="-128"/>
              </a:rPr>
              <a:t>Con los contratos de compra de energía en moneda local, el desarrollo del mercado se está viendo claramente influenciado por las variaciones de cotización del Real brasileño</a:t>
            </a:r>
            <a:r>
              <a:rPr lang="es-ES" sz="1200" b="0" i="0" u="none" strike="noStrike" kern="1200" baseline="0" dirty="0">
                <a:solidFill>
                  <a:schemeClr val="tx1"/>
                </a:solidFill>
                <a:latin typeface="+mn-lt"/>
                <a:ea typeface="ＭＳ Ｐゴシック" charset="-128"/>
                <a:cs typeface="ＭＳ Ｐゴシック" charset="-128"/>
              </a:rPr>
              <a:t>. De la misma manera que en una etapa inicial, el desarrollo de proyectos eólicos se vio beneficiado por la apreciación del Real, en los últimos tiempos el efecto es el contrario, y la depreciación del Real supone un problema para el desarrollo de los proyectos debido al incremento en el coste de los equipos y servicios importados. En el caso de la eólica el impacto ha sido menor ya que en la actualidad la mayoría de equipos son comprados a fabricantes locales en moneda local, pero en la fotovoltaica ha impedido el desarrollo de muchos proyectos adjudicados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53</a:t>
            </a:fld>
            <a:endParaRPr lang="en-US"/>
          </a:p>
        </p:txBody>
      </p:sp>
    </p:spTree>
    <p:extLst>
      <p:ext uri="{BB962C8B-B14F-4D97-AF65-F5344CB8AC3E}">
        <p14:creationId xmlns:p14="http://schemas.microsoft.com/office/powerpoint/2010/main" val="13483469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1" i="0" u="none" strike="noStrike" kern="1200" baseline="0" dirty="0">
                <a:solidFill>
                  <a:schemeClr val="tx1"/>
                </a:solidFill>
                <a:latin typeface="+mn-lt"/>
                <a:ea typeface="ＭＳ Ｐゴシック" charset="-128"/>
                <a:cs typeface="ＭＳ Ｐゴシック" charset="-128"/>
              </a:rPr>
              <a:t>La obtención de la financiación privilegiada del BNDES se ha convertido en un elemento clave para poder presentar una oferta competitiva</a:t>
            </a:r>
            <a:r>
              <a:rPr lang="es-ES" sz="1200" b="0" i="0" u="none" strike="noStrike" kern="1200" baseline="0" dirty="0">
                <a:solidFill>
                  <a:schemeClr val="tx1"/>
                </a:solidFill>
                <a:latin typeface="+mn-lt"/>
                <a:ea typeface="ＭＳ Ｐゴシック" charset="-128"/>
                <a:cs typeface="ＭＳ Ｐゴシック" charset="-128"/>
              </a:rPr>
              <a:t>. Si bien el uso de los fondos de BNDES abarata la financiación, un elemento de riesgo a este respecto es si el BNDES tendrá la capacidad financiera suficiente para todo el desarrollo eólico y fotovoltaico previsto o, si ante una inflación creciente en el país terminará restringiendo el crédito. Además, algunos retrasos en la puesta en marcha se han debido a la insuficiente celeridad de BNDES en conceder la financiación (Donoso, 2012). Pero sin duda el elemento más controvertido de la financiación del BNDES son las condiciones de contenido local obligatorio que llevan aparejadas un incremento del coste del proyecto (OECD, 2015).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54</a:t>
            </a:fld>
            <a:endParaRPr lang="en-US"/>
          </a:p>
        </p:txBody>
      </p:sp>
    </p:spTree>
    <p:extLst>
      <p:ext uri="{BB962C8B-B14F-4D97-AF65-F5344CB8AC3E}">
        <p14:creationId xmlns:p14="http://schemas.microsoft.com/office/powerpoint/2010/main" val="15296450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En resumen, Brasil ha sabido materializar el alto atractivo de ser un mercado grande, en expansión y con importantes recursos energéticos para abastecer la demanda de electricidad de manera diversificada y baja en carbono. </a:t>
            </a:r>
          </a:p>
          <a:p>
            <a:r>
              <a:rPr lang="es-ES" sz="1200" b="0" i="0" u="none" strike="noStrike" kern="1200" baseline="0" dirty="0">
                <a:solidFill>
                  <a:schemeClr val="tx1"/>
                </a:solidFill>
                <a:latin typeface="+mn-lt"/>
                <a:ea typeface="ＭＳ Ｐゴシック" charset="-128"/>
                <a:cs typeface="ＭＳ Ｐゴシック" charset="-128"/>
              </a:rPr>
              <a:t>En los últimos años, Brasil ha continuado la expansión del uso de los recursos hidráulicos y de biomasa, así como introducido la eólica, y en menor medida la fotovoltaica, a gran escala y con precios competitivos gracias a los sistemas de subastas. </a:t>
            </a:r>
          </a:p>
          <a:p>
            <a:r>
              <a:rPr lang="es-ES" sz="1200" b="0" i="0" u="none" strike="noStrike" kern="1200" baseline="0" dirty="0">
                <a:solidFill>
                  <a:schemeClr val="tx1"/>
                </a:solidFill>
                <a:latin typeface="+mn-lt"/>
                <a:ea typeface="ＭＳ Ｐゴシック" charset="-128"/>
                <a:cs typeface="ＭＳ Ｐゴシック" charset="-128"/>
              </a:rPr>
              <a:t>La adaptación del diseño de las subastas ha permitido capitalizar los beneficios de la reducción de costes de las tecnologías renovables, reducir los problemas de acceso a la red, así como minimizar el impacto económico de los desvíos debido a la variabilidad del recurso. </a:t>
            </a:r>
          </a:p>
          <a:p>
            <a:r>
              <a:rPr lang="es-ES" sz="1200" b="0" i="0" u="none" strike="noStrike" kern="1200" baseline="0" dirty="0">
                <a:solidFill>
                  <a:schemeClr val="tx1"/>
                </a:solidFill>
                <a:latin typeface="+mn-lt"/>
                <a:ea typeface="ＭＳ Ｐゴシック" charset="-128"/>
                <a:cs typeface="ＭＳ Ｐゴシック" charset="-128"/>
              </a:rPr>
              <a:t>En cualquier caso, persiste el reto de reducir los retrasos en la puesta en marcha de los proyectos y la duda sobre la conveniencia de mantener en el medio y largo plazo el acceso a financiación bonificada ligada a obligaciones de contenido local de los proyectos. </a:t>
            </a:r>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55</a:t>
            </a:fld>
            <a:endParaRPr lang="en-US"/>
          </a:p>
        </p:txBody>
      </p:sp>
    </p:spTree>
    <p:extLst>
      <p:ext uri="{BB962C8B-B14F-4D97-AF65-F5344CB8AC3E}">
        <p14:creationId xmlns:p14="http://schemas.microsoft.com/office/powerpoint/2010/main" val="2464222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u="none" strike="noStrike" kern="1200" baseline="0" dirty="0">
                <a:solidFill>
                  <a:schemeClr val="tx1"/>
                </a:solidFill>
                <a:latin typeface="+mn-lt"/>
                <a:ea typeface="ＭＳ Ｐゴシック" charset="-128"/>
                <a:cs typeface="ＭＳ Ｐゴシック" charset="-128"/>
              </a:rPr>
              <a:t> El 42% del consumo de energía primaria es de origen renovable.</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 Además, desde los años 70, Brasil es un país líder en la producción y consumo de biocombustibles líquidos para el transporte. </a:t>
            </a:r>
          </a:p>
          <a:p>
            <a:endParaRPr lang="es-ES" sz="1200" b="0" i="0" u="none" strike="noStrike" kern="1200" baseline="0" dirty="0">
              <a:solidFill>
                <a:schemeClr val="tx1"/>
              </a:solidFill>
              <a:latin typeface="+mn-lt"/>
              <a:ea typeface="ＭＳ Ｐゴシック" charset="-128"/>
              <a:cs typeface="ＭＳ Ｐゴシック" charset="-128"/>
            </a:endParaRPr>
          </a:p>
          <a:p>
            <a:r>
              <a:rPr lang="es-ES" sz="1200" b="0" i="0" u="none" strike="noStrike" kern="1200" baseline="0" dirty="0">
                <a:solidFill>
                  <a:schemeClr val="tx1"/>
                </a:solidFill>
                <a:latin typeface="+mn-lt"/>
                <a:ea typeface="ＭＳ Ｐゴシック" charset="-128"/>
                <a:cs typeface="ＭＳ Ｐゴシック" charset="-128"/>
              </a:rPr>
              <a:t>A la flexibilidad que aporta la gran hidráulica se unen, los esfuerzos de diversificación y la existencia de interconexiones con Argentina, Paraguay, Uruguay y Venezuela. </a:t>
            </a:r>
          </a:p>
          <a:p>
            <a:endParaRPr lang="es-ES" sz="1200" b="0" i="0" u="none" strike="noStrike" kern="1200" baseline="0" dirty="0">
              <a:solidFill>
                <a:schemeClr val="tx1"/>
              </a:solidFill>
              <a:latin typeface="+mn-lt"/>
              <a:ea typeface="ＭＳ Ｐゴシック" charset="-128"/>
            </a:endParaRP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8</a:t>
            </a:fld>
            <a:endParaRPr lang="en-US"/>
          </a:p>
        </p:txBody>
      </p:sp>
    </p:spTree>
    <p:extLst>
      <p:ext uri="{BB962C8B-B14F-4D97-AF65-F5344CB8AC3E}">
        <p14:creationId xmlns:p14="http://schemas.microsoft.com/office/powerpoint/2010/main" val="1631533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sz="1200" b="0" i="0" u="none" strike="noStrike" kern="1200" baseline="0" dirty="0">
              <a:solidFill>
                <a:schemeClr val="tx1"/>
              </a:solidFill>
              <a:latin typeface="+mn-lt"/>
              <a:ea typeface="ＭＳ Ｐゴシック" charset="-128"/>
              <a:cs typeface="ＭＳ Ｐゴシック" charset="-128"/>
            </a:endParaRPr>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9</a:t>
            </a:fld>
            <a:endParaRPr lang="en-US"/>
          </a:p>
        </p:txBody>
      </p:sp>
    </p:spTree>
    <p:extLst>
      <p:ext uri="{BB962C8B-B14F-4D97-AF65-F5344CB8AC3E}">
        <p14:creationId xmlns:p14="http://schemas.microsoft.com/office/powerpoint/2010/main" val="127241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2016 Brasil </a:t>
            </a:r>
            <a:r>
              <a:rPr lang="pt-BR" dirty="0" err="1"/>
              <a:t>estaba</a:t>
            </a:r>
            <a:r>
              <a:rPr lang="pt-BR" dirty="0"/>
              <a:t> </a:t>
            </a:r>
            <a:r>
              <a:rPr lang="pt-BR" dirty="0" err="1"/>
              <a:t>en</a:t>
            </a:r>
            <a:r>
              <a:rPr lang="pt-BR" dirty="0"/>
              <a:t> </a:t>
            </a:r>
            <a:r>
              <a:rPr lang="pt-BR" dirty="0" err="1"/>
              <a:t>el</a:t>
            </a:r>
            <a:r>
              <a:rPr lang="pt-BR" dirty="0"/>
              <a:t> 10º lugar</a:t>
            </a:r>
          </a:p>
          <a:p>
            <a:r>
              <a:rPr lang="pt-BR" dirty="0"/>
              <a:t>2017 </a:t>
            </a:r>
            <a:r>
              <a:rPr lang="pt-BR" dirty="0" err="1"/>
              <a:t>en</a:t>
            </a:r>
            <a:r>
              <a:rPr lang="pt-BR" dirty="0"/>
              <a:t> </a:t>
            </a:r>
            <a:r>
              <a:rPr lang="pt-BR" dirty="0" err="1"/>
              <a:t>el</a:t>
            </a:r>
            <a:r>
              <a:rPr lang="pt-BR" dirty="0"/>
              <a:t> 17º lugar</a:t>
            </a:r>
          </a:p>
          <a:p>
            <a:r>
              <a:rPr lang="pt-BR" dirty="0"/>
              <a:t>2018 </a:t>
            </a:r>
            <a:r>
              <a:rPr lang="pt-BR" dirty="0" err="1"/>
              <a:t>en</a:t>
            </a:r>
            <a:r>
              <a:rPr lang="pt-BR" dirty="0"/>
              <a:t> </a:t>
            </a:r>
            <a:r>
              <a:rPr lang="pt-BR" dirty="0" err="1"/>
              <a:t>el</a:t>
            </a:r>
            <a:r>
              <a:rPr lang="pt-BR" dirty="0"/>
              <a:t> 18º lugar</a:t>
            </a:r>
          </a:p>
          <a:p>
            <a:r>
              <a:rPr lang="pt-BR" dirty="0"/>
              <a:t>Motivos: </a:t>
            </a:r>
            <a:r>
              <a:rPr lang="pt-BR" dirty="0" err="1"/>
              <a:t>inestabilidade</a:t>
            </a:r>
            <a:r>
              <a:rPr lang="pt-BR" dirty="0"/>
              <a:t> politica y económica</a:t>
            </a:r>
          </a:p>
          <a:p>
            <a:endParaRPr lang="pt-B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200" b="0" i="0" u="none" strike="noStrike" kern="1200" baseline="0" dirty="0">
                <a:solidFill>
                  <a:schemeClr val="tx1"/>
                </a:solidFill>
                <a:latin typeface="+mn-lt"/>
                <a:ea typeface="ＭＳ Ｐゴシック" charset="-128"/>
                <a:cs typeface="ＭＳ Ｐゴシック" charset="-128"/>
              </a:rPr>
              <a:t>el sector presenta incertidumbres asociadas a los cambios políticos recientes y una crisis económica que ha reducido las previsiones de incremento de consumo eléctrico (EY, 2016). </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10</a:t>
            </a:fld>
            <a:endParaRPr lang="en-US"/>
          </a:p>
        </p:txBody>
      </p:sp>
    </p:spTree>
    <p:extLst>
      <p:ext uri="{BB962C8B-B14F-4D97-AF65-F5344CB8AC3E}">
        <p14:creationId xmlns:p14="http://schemas.microsoft.com/office/powerpoint/2010/main" val="3968132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133C60CC-782E-491E-8251-9C7C520B8DAB}" type="slidenum">
              <a:rPr lang="en-US" smtClean="0"/>
              <a:pPr>
                <a:defRPr/>
              </a:pPr>
              <a:t>11</a:t>
            </a:fld>
            <a:endParaRPr lang="en-US"/>
          </a:p>
        </p:txBody>
      </p:sp>
    </p:spTree>
    <p:extLst>
      <p:ext uri="{BB962C8B-B14F-4D97-AF65-F5344CB8AC3E}">
        <p14:creationId xmlns:p14="http://schemas.microsoft.com/office/powerpoint/2010/main" val="2780834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cxnSp>
        <p:nvCxnSpPr>
          <p:cNvPr id="5" name="Straight Connector 15"/>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txBox="1">
            <a:spLocks/>
          </p:cNvSpPr>
          <p:nvPr/>
        </p:nvSpPr>
        <p:spPr>
          <a:xfrm>
            <a:off x="6553200" y="6356350"/>
            <a:ext cx="2133600" cy="365125"/>
          </a:xfrm>
          <a:prstGeom prst="rect">
            <a:avLst/>
          </a:prstGeom>
        </p:spPr>
        <p:txBody>
          <a:bodyPr anchor="ctr"/>
          <a:lstStyle/>
          <a:p>
            <a:pPr algn="r">
              <a:defRPr/>
            </a:pPr>
            <a:fld id="{B6772154-A93C-46DD-A646-384A963FAF26}"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
        <p:nvSpPr>
          <p:cNvPr id="7"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9" name="Slide Number Placeholder 16"/>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D49ED11E-25CD-4BBC-B64F-6C31776100C1}"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7" name="Slide Number Placeholder 5"/>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1A0A5EBF-1FF2-4F9B-90EE-C4CE3A88F57D}"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8"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10" name="Slide Number Placeholder 5"/>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D58EDF55-D388-4927-9BA9-5E3599E023F9}"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p:nvSpPr>
        <p:spPr>
          <a:xfrm>
            <a:off x="6553200" y="6356350"/>
            <a:ext cx="2133600" cy="365125"/>
          </a:xfrm>
          <a:prstGeom prst="rect">
            <a:avLst/>
          </a:prstGeom>
        </p:spPr>
        <p:txBody>
          <a:bodyPr anchor="ctr"/>
          <a:lstStyle/>
          <a:p>
            <a:pPr algn="r">
              <a:defRPr/>
            </a:pPr>
            <a:fld id="{C5E22438-0D26-4F9C-8099-91C98B0F1335}"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1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E2784455-2829-402A-BDF2-27013B9BF023}"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16"/>
          <p:cNvSpPr>
            <a:spLocks noGrp="1"/>
          </p:cNvSpPr>
          <p:nvPr>
            <p:ph type="sldNum" sz="quarter" idx="15"/>
          </p:nvPr>
        </p:nvSpPr>
        <p:spPr/>
        <p:txBody>
          <a:bodyPr/>
          <a:lstStyle>
            <a:lvl1pPr>
              <a:defRPr/>
            </a:lvl1pPr>
          </a:lstStyle>
          <a:p>
            <a:pPr>
              <a:defRPr/>
            </a:pPr>
            <a:fld id="{A8AF6C7D-AF5A-48D2-B7EE-D93C95A5A550}"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0"/>
            <a:ext cx="2133600" cy="365125"/>
          </a:xfrm>
          <a:prstGeom prst="rect">
            <a:avLst/>
          </a:prstGeom>
        </p:spPr>
        <p:txBody>
          <a:bodyPr anchor="ctr"/>
          <a:lstStyle/>
          <a:p>
            <a:pPr algn="r">
              <a:defRPr/>
            </a:pPr>
            <a:fld id="{1530CA60-AEE5-4CE5-AF83-40DAFFD6C7B0}"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5"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FI-logo_dblue.jpg"/>
          <p:cNvPicPr>
            <a:picLocks noChangeAspect="1"/>
          </p:cNvPicPr>
          <p:nvPr userDrawn="1"/>
        </p:nvPicPr>
        <p:blipFill>
          <a:blip r:embed="rId2" cstate="print"/>
          <a:srcRect/>
          <a:stretch>
            <a:fillRect/>
          </a:stretch>
        </p:blipFill>
        <p:spPr bwMode="auto">
          <a:xfrm>
            <a:off x="3548063" y="1600200"/>
            <a:ext cx="2047875" cy="1662113"/>
          </a:xfrm>
          <a:prstGeom prst="rect">
            <a:avLst/>
          </a:prstGeom>
          <a:noFill/>
          <a:ln w="9525">
            <a:noFill/>
            <a:miter lim="800000"/>
            <a:headEnd/>
            <a:tailEnd/>
          </a:ln>
        </p:spPr>
      </p:pic>
      <p:pic>
        <p:nvPicPr>
          <p:cNvPr id="5" name="Picture 7"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2" name="Title 1"/>
          <p:cNvSpPr>
            <a:spLocks noGrp="1"/>
          </p:cNvSpPr>
          <p:nvPr>
            <p:ph type="ctrTitle"/>
          </p:nvPr>
        </p:nvSpPr>
        <p:spPr>
          <a:xfrm>
            <a:off x="685800" y="3886200"/>
            <a:ext cx="7772400" cy="1012825"/>
          </a:xfrm>
        </p:spPr>
        <p:txBody>
          <a:bodyPr/>
          <a:lstStyle>
            <a:lvl1pPr algn="ctr">
              <a:defRPr>
                <a:solidFill>
                  <a:schemeClr val="accent6"/>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5EFEE4A4-1606-4C8E-BE58-A762EF4BB675}"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6"/>
          <p:cNvSpPr>
            <a:spLocks noGrp="1"/>
          </p:cNvSpPr>
          <p:nvPr>
            <p:ph type="sldNum" sz="quarter" idx="15"/>
          </p:nvPr>
        </p:nvSpPr>
        <p:spPr/>
        <p:txBody>
          <a:bodyPr/>
          <a:lstStyle>
            <a:lvl1pPr>
              <a:defRPr/>
            </a:lvl1pPr>
          </a:lstStyle>
          <a:p>
            <a:pPr>
              <a:defRPr/>
            </a:pPr>
            <a:fld id="{8EBABB82-0DD9-494B-9FB0-2470F68F8C38}" type="slidenum">
              <a:rPr lang="en-US"/>
              <a:pPr>
                <a:defRPr/>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userDrawn="1"/>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Slide Number Placeholder 5"/>
          <p:cNvSpPr txBox="1">
            <a:spLocks/>
          </p:cNvSpPr>
          <p:nvPr userDrawn="1"/>
        </p:nvSpPr>
        <p:spPr>
          <a:xfrm>
            <a:off x="6553200" y="6356350"/>
            <a:ext cx="2133600" cy="365125"/>
          </a:xfrm>
          <a:prstGeom prst="rect">
            <a:avLst/>
          </a:prstGeom>
        </p:spPr>
        <p:txBody>
          <a:bodyPr anchor="ctr"/>
          <a:lstStyle/>
          <a:p>
            <a:pPr algn="r">
              <a:defRPr/>
            </a:pPr>
            <a:fld id="{8B956E09-B111-44B2-A1C7-EDFB9FFF2D70}"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9"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A3EA1782-D99E-42A0-8AAE-D28E94318AE1}"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Slide Number Placeholder 5"/>
          <p:cNvSpPr txBox="1">
            <a:spLocks/>
          </p:cNvSpPr>
          <p:nvPr/>
        </p:nvSpPr>
        <p:spPr>
          <a:xfrm>
            <a:off x="6553200" y="6356350"/>
            <a:ext cx="2133600" cy="365125"/>
          </a:xfrm>
          <a:prstGeom prst="rect">
            <a:avLst/>
          </a:prstGeom>
        </p:spPr>
        <p:txBody>
          <a:bodyPr anchor="ctr"/>
          <a:lstStyle/>
          <a:p>
            <a:pPr algn="r">
              <a:defRPr/>
            </a:pPr>
            <a:fld id="{9D212BB3-1192-40DD-873C-B6197032F385}"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5"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0" name="Footer Placeholder 4"/>
          <p:cNvSpPr>
            <a:spLocks noGrp="1"/>
          </p:cNvSpPr>
          <p:nvPr>
            <p:ph type="ftr" sz="quarter" idx="17"/>
          </p:nvPr>
        </p:nvSpPr>
        <p:spPr/>
        <p:txBody>
          <a:bodyPr/>
          <a:lstStyle>
            <a:lvl1pPr>
              <a:defRPr/>
            </a:lvl1pPr>
          </a:lstStyle>
          <a:p>
            <a:pPr>
              <a:defRPr/>
            </a:pPr>
            <a:r>
              <a:rPr lang="en-US"/>
              <a:t>© 2010 ICF International.  All rights reserved.</a:t>
            </a:r>
          </a:p>
        </p:txBody>
      </p:sp>
      <p:sp>
        <p:nvSpPr>
          <p:cNvPr id="12" name="Slide Number Placeholder 5"/>
          <p:cNvSpPr>
            <a:spLocks noGrp="1"/>
          </p:cNvSpPr>
          <p:nvPr>
            <p:ph type="sldNum" sz="quarter" idx="18"/>
          </p:nvPr>
        </p:nvSpPr>
        <p:spPr/>
        <p:txBody>
          <a:bodyPr/>
          <a:lstStyle>
            <a:lvl1pPr>
              <a:defRPr/>
            </a:lvl1pPr>
          </a:lstStyle>
          <a:p>
            <a:pPr>
              <a:defRPr/>
            </a:pPr>
            <a:fld id="{A295D575-900F-4423-8740-C901FA7B6AF8}" type="slidenum">
              <a:rPr lang="en-US"/>
              <a:pPr>
                <a:defRPr/>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DD01EFE4-CADB-44A7-8325-7D5AF2FEC2B6}" type="slidenum">
              <a:rPr lang="en-US"/>
              <a:pPr>
                <a:defRPr/>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7BECBE49-181F-4F5D-9388-97BA196CE52A}" type="slidenum">
              <a:rPr lang="en-US"/>
              <a:pPr>
                <a:defRPr/>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8"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10" name="Slide Number Placeholder 5"/>
          <p:cNvSpPr>
            <a:spLocks noGrp="1"/>
          </p:cNvSpPr>
          <p:nvPr>
            <p:ph type="sldNum" sz="quarter" idx="15"/>
          </p:nvPr>
        </p:nvSpPr>
        <p:spPr/>
        <p:txBody>
          <a:bodyPr/>
          <a:lstStyle>
            <a:lvl1pPr>
              <a:defRPr/>
            </a:lvl1pPr>
          </a:lstStyle>
          <a:p>
            <a:pPr>
              <a:defRPr/>
            </a:pPr>
            <a:fld id="{F860A563-5C16-4658-9F63-F1DA944BD8F4}"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userDrawn="1"/>
        </p:nvSpPr>
        <p:spPr>
          <a:xfrm>
            <a:off x="6553200" y="6356350"/>
            <a:ext cx="2133600" cy="365125"/>
          </a:xfrm>
          <a:prstGeom prst="rect">
            <a:avLst/>
          </a:prstGeom>
        </p:spPr>
        <p:txBody>
          <a:bodyPr anchor="ctr"/>
          <a:lstStyle/>
          <a:p>
            <a:pPr algn="r">
              <a:defRPr/>
            </a:pPr>
            <a:fld id="{7B34DF5D-0FC6-46C1-98AD-28C492F1182A}"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1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C8A82927-683A-48A8-9A5E-1C995808F0DD}"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16"/>
          <p:cNvSpPr>
            <a:spLocks noGrp="1"/>
          </p:cNvSpPr>
          <p:nvPr>
            <p:ph type="sldNum" sz="quarter" idx="15"/>
          </p:nvPr>
        </p:nvSpPr>
        <p:spPr/>
        <p:txBody>
          <a:bodyPr/>
          <a:lstStyle>
            <a:lvl1pPr>
              <a:defRPr/>
            </a:lvl1pPr>
          </a:lstStyle>
          <a:p>
            <a:pPr>
              <a:defRPr/>
            </a:pPr>
            <a:fld id="{C1EDA098-57C5-4F98-B9F2-D5062C3DD37C}"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0"/>
            <a:ext cx="2133600" cy="365125"/>
          </a:xfrm>
          <a:prstGeom prst="rect">
            <a:avLst/>
          </a:prstGeom>
        </p:spPr>
        <p:txBody>
          <a:bodyPr anchor="ctr"/>
          <a:lstStyle/>
          <a:p>
            <a:pPr algn="r">
              <a:defRPr/>
            </a:pPr>
            <a:fld id="{2550677D-BC0E-453C-A99A-0C1A199573AD}"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5"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FI-logo_dblue.jpg"/>
          <p:cNvPicPr>
            <a:picLocks noChangeAspect="1"/>
          </p:cNvPicPr>
          <p:nvPr userDrawn="1"/>
        </p:nvPicPr>
        <p:blipFill>
          <a:blip r:embed="rId2" cstate="print"/>
          <a:srcRect/>
          <a:stretch>
            <a:fillRect/>
          </a:stretch>
        </p:blipFill>
        <p:spPr bwMode="auto">
          <a:xfrm>
            <a:off x="3548063" y="1600200"/>
            <a:ext cx="2047875" cy="1662113"/>
          </a:xfrm>
          <a:prstGeom prst="rect">
            <a:avLst/>
          </a:prstGeom>
          <a:noFill/>
          <a:ln w="9525">
            <a:noFill/>
            <a:miter lim="800000"/>
            <a:headEnd/>
            <a:tailEnd/>
          </a:ln>
        </p:spPr>
      </p:pic>
      <p:pic>
        <p:nvPicPr>
          <p:cNvPr id="5" name="Picture 7"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2" name="Title 1"/>
          <p:cNvSpPr>
            <a:spLocks noGrp="1"/>
          </p:cNvSpPr>
          <p:nvPr>
            <p:ph type="ctrTitle"/>
          </p:nvPr>
        </p:nvSpPr>
        <p:spPr>
          <a:xfrm>
            <a:off x="685800" y="3886200"/>
            <a:ext cx="7772400" cy="1012825"/>
          </a:xfrm>
        </p:spPr>
        <p:txBody>
          <a:bodyPr/>
          <a:lstStyle>
            <a:lvl1pPr algn="ctr">
              <a:defRPr>
                <a:solidFill>
                  <a:schemeClr val="accent6"/>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B4F93738-21E4-491C-BD2A-047DF4F45C1C}"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6"/>
          <p:cNvSpPr>
            <a:spLocks noGrp="1"/>
          </p:cNvSpPr>
          <p:nvPr>
            <p:ph type="sldNum" sz="quarter" idx="15"/>
          </p:nvPr>
        </p:nvSpPr>
        <p:spPr/>
        <p:txBody>
          <a:bodyPr/>
          <a:lstStyle>
            <a:lvl1pPr>
              <a:defRPr/>
            </a:lvl1pPr>
          </a:lstStyle>
          <a:p>
            <a:pPr>
              <a:defRPr/>
            </a:pPr>
            <a:fld id="{8AF03247-24EF-42C0-8C60-3C027C79ED0E}" type="slidenum">
              <a:rPr lang="en-US"/>
              <a:pPr>
                <a:defRPr/>
              </a:pPr>
              <a:t>‹nº›</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userDrawn="1"/>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FI-logo_dblue.jpg"/>
          <p:cNvPicPr>
            <a:picLocks noChangeAspect="1"/>
          </p:cNvPicPr>
          <p:nvPr/>
        </p:nvPicPr>
        <p:blipFill>
          <a:blip r:embed="rId2" cstate="print"/>
          <a:srcRect/>
          <a:stretch>
            <a:fillRect/>
          </a:stretch>
        </p:blipFill>
        <p:spPr bwMode="auto">
          <a:xfrm>
            <a:off x="3548063" y="1600200"/>
            <a:ext cx="2047875" cy="1662113"/>
          </a:xfrm>
          <a:prstGeom prst="rect">
            <a:avLst/>
          </a:prstGeom>
          <a:noFill/>
          <a:ln w="9525">
            <a:noFill/>
            <a:miter lim="800000"/>
            <a:headEnd/>
            <a:tailEnd/>
          </a:ln>
        </p:spPr>
      </p:pic>
      <p:pic>
        <p:nvPicPr>
          <p:cNvPr id="5" name="Picture 7" descr="Wedge.jpg"/>
          <p:cNvPicPr>
            <a:picLocks noChangeAspect="1"/>
          </p:cNvPicPr>
          <p:nvPr/>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2" name="Title 1"/>
          <p:cNvSpPr>
            <a:spLocks noGrp="1"/>
          </p:cNvSpPr>
          <p:nvPr>
            <p:ph type="ctrTitle"/>
          </p:nvPr>
        </p:nvSpPr>
        <p:spPr>
          <a:xfrm>
            <a:off x="685800" y="3886200"/>
            <a:ext cx="7772400" cy="1012825"/>
          </a:xfrm>
        </p:spPr>
        <p:txBody>
          <a:bodyPr/>
          <a:lstStyle>
            <a:lvl1pPr algn="ctr">
              <a:defRPr>
                <a:solidFill>
                  <a:schemeClr val="accent6"/>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Slide Number Placeholder 5"/>
          <p:cNvSpPr txBox="1">
            <a:spLocks/>
          </p:cNvSpPr>
          <p:nvPr userDrawn="1"/>
        </p:nvSpPr>
        <p:spPr>
          <a:xfrm>
            <a:off x="6553200" y="6356350"/>
            <a:ext cx="2133600" cy="365125"/>
          </a:xfrm>
          <a:prstGeom prst="rect">
            <a:avLst/>
          </a:prstGeom>
        </p:spPr>
        <p:txBody>
          <a:bodyPr anchor="ctr"/>
          <a:lstStyle/>
          <a:p>
            <a:pPr algn="r">
              <a:defRPr/>
            </a:pPr>
            <a:fld id="{55892FF8-4B7D-42A4-B34C-AE785F1853EF}"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9"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209F36B3-410E-4E96-AD71-E6FE37F8D696}" type="slidenum">
              <a:rPr lang="en-US"/>
              <a:pPr>
                <a:defRPr/>
              </a:pPr>
              <a:t>‹nº›</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0" name="Footer Placeholder 4"/>
          <p:cNvSpPr>
            <a:spLocks noGrp="1"/>
          </p:cNvSpPr>
          <p:nvPr>
            <p:ph type="ftr" sz="quarter" idx="17"/>
          </p:nvPr>
        </p:nvSpPr>
        <p:spPr/>
        <p:txBody>
          <a:bodyPr/>
          <a:lstStyle>
            <a:lvl1pPr>
              <a:defRPr/>
            </a:lvl1pPr>
          </a:lstStyle>
          <a:p>
            <a:pPr>
              <a:defRPr/>
            </a:pPr>
            <a:r>
              <a:rPr lang="en-US"/>
              <a:t>© 2010 ICF International.  All rights reserved.</a:t>
            </a:r>
          </a:p>
        </p:txBody>
      </p:sp>
      <p:sp>
        <p:nvSpPr>
          <p:cNvPr id="12" name="Slide Number Placeholder 5"/>
          <p:cNvSpPr>
            <a:spLocks noGrp="1"/>
          </p:cNvSpPr>
          <p:nvPr>
            <p:ph type="sldNum" sz="quarter" idx="18"/>
          </p:nvPr>
        </p:nvSpPr>
        <p:spPr/>
        <p:txBody>
          <a:bodyPr/>
          <a:lstStyle>
            <a:lvl1pPr>
              <a:defRPr/>
            </a:lvl1pPr>
          </a:lstStyle>
          <a:p>
            <a:pPr>
              <a:defRPr/>
            </a:pPr>
            <a:fld id="{E3B9DB16-ECC7-4120-AD2F-1F98C58EBCBA}" type="slidenum">
              <a:rPr lang="en-US"/>
              <a:pPr>
                <a:defRPr/>
              </a:pPr>
              <a:t>‹nº›</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79EFA175-6CCD-44E2-8BC8-C50766F1C976}" type="slidenum">
              <a:rPr lang="en-US"/>
              <a:pPr>
                <a:defRPr/>
              </a:pPr>
              <a:t>‹nº›</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FD37EE49-B556-4E1F-A1CA-C35051D4034C}" type="slidenum">
              <a:rPr lang="en-US"/>
              <a:pPr>
                <a:defRPr/>
              </a:pPr>
              <a:t>‹nº›</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8"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10" name="Slide Number Placeholder 5"/>
          <p:cNvSpPr>
            <a:spLocks noGrp="1"/>
          </p:cNvSpPr>
          <p:nvPr>
            <p:ph type="sldNum" sz="quarter" idx="15"/>
          </p:nvPr>
        </p:nvSpPr>
        <p:spPr/>
        <p:txBody>
          <a:bodyPr/>
          <a:lstStyle>
            <a:lvl1pPr>
              <a:defRPr/>
            </a:lvl1pPr>
          </a:lstStyle>
          <a:p>
            <a:pPr>
              <a:defRPr/>
            </a:pPr>
            <a:fld id="{8F892202-2BD6-4944-A8D2-92CE310E94B4}" type="slidenum">
              <a:rPr lang="en-US"/>
              <a:pPr>
                <a:defRPr/>
              </a:pPr>
              <a:t>‹nº›</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userDrawn="1"/>
        </p:nvSpPr>
        <p:spPr>
          <a:xfrm>
            <a:off x="6553200" y="6356350"/>
            <a:ext cx="2133600" cy="365125"/>
          </a:xfrm>
          <a:prstGeom prst="rect">
            <a:avLst/>
          </a:prstGeom>
        </p:spPr>
        <p:txBody>
          <a:bodyPr anchor="ctr"/>
          <a:lstStyle/>
          <a:p>
            <a:pPr algn="r">
              <a:defRPr/>
            </a:pPr>
            <a:fld id="{EB4A74C3-7B41-401E-9163-F162CC98DFE3}"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1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46566918-B696-4BB4-8B4E-C810D7C28D44}"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16"/>
          <p:cNvSpPr>
            <a:spLocks noGrp="1"/>
          </p:cNvSpPr>
          <p:nvPr>
            <p:ph type="sldNum" sz="quarter" idx="15"/>
          </p:nvPr>
        </p:nvSpPr>
        <p:spPr/>
        <p:txBody>
          <a:bodyPr/>
          <a:lstStyle>
            <a:lvl1pPr>
              <a:defRPr/>
            </a:lvl1pPr>
          </a:lstStyle>
          <a:p>
            <a:pPr>
              <a:defRPr/>
            </a:pPr>
            <a:fld id="{AB0637E2-6AF2-40BC-9692-219624F67569}" type="slidenum">
              <a:rPr lang="en-US"/>
              <a:pPr>
                <a:defRPr/>
              </a:pPr>
              <a:t>‹nº›</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0"/>
            <a:ext cx="2133600" cy="365125"/>
          </a:xfrm>
          <a:prstGeom prst="rect">
            <a:avLst/>
          </a:prstGeom>
        </p:spPr>
        <p:txBody>
          <a:bodyPr anchor="ctr"/>
          <a:lstStyle/>
          <a:p>
            <a:pPr algn="r">
              <a:defRPr/>
            </a:pPr>
            <a:fld id="{18407F3F-96F0-427F-88F5-133766316E3F}"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5"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FI-logo_dblue.jpg"/>
          <p:cNvPicPr>
            <a:picLocks noChangeAspect="1"/>
          </p:cNvPicPr>
          <p:nvPr userDrawn="1"/>
        </p:nvPicPr>
        <p:blipFill>
          <a:blip r:embed="rId2" cstate="print"/>
          <a:srcRect/>
          <a:stretch>
            <a:fillRect/>
          </a:stretch>
        </p:blipFill>
        <p:spPr bwMode="auto">
          <a:xfrm>
            <a:off x="3548063" y="1600200"/>
            <a:ext cx="2047875" cy="1662113"/>
          </a:xfrm>
          <a:prstGeom prst="rect">
            <a:avLst/>
          </a:prstGeom>
          <a:noFill/>
          <a:ln w="9525">
            <a:noFill/>
            <a:miter lim="800000"/>
            <a:headEnd/>
            <a:tailEnd/>
          </a:ln>
        </p:spPr>
      </p:pic>
      <p:pic>
        <p:nvPicPr>
          <p:cNvPr id="5" name="Picture 7"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2" name="Title 1"/>
          <p:cNvSpPr>
            <a:spLocks noGrp="1"/>
          </p:cNvSpPr>
          <p:nvPr>
            <p:ph type="ctrTitle"/>
          </p:nvPr>
        </p:nvSpPr>
        <p:spPr>
          <a:xfrm>
            <a:off x="685800" y="3886200"/>
            <a:ext cx="7772400" cy="1012825"/>
          </a:xfrm>
        </p:spPr>
        <p:txBody>
          <a:bodyPr/>
          <a:lstStyle>
            <a:lvl1pPr algn="ctr">
              <a:defRPr>
                <a:solidFill>
                  <a:schemeClr val="accent6"/>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OC">
    <p:spTree>
      <p:nvGrpSpPr>
        <p:cNvPr id="1" name=""/>
        <p:cNvGrpSpPr/>
        <p:nvPr/>
      </p:nvGrpSpPr>
      <p:grpSpPr>
        <a:xfrm>
          <a:off x="0" y="0"/>
          <a:ext cx="0" cy="0"/>
          <a:chOff x="0" y="0"/>
          <a:chExt cx="0" cy="0"/>
        </a:xfrm>
      </p:grpSpPr>
      <p:sp>
        <p:nvSpPr>
          <p:cNvPr id="6" name="Slide Number Placeholder 5"/>
          <p:cNvSpPr txBox="1">
            <a:spLocks/>
          </p:cNvSpPr>
          <p:nvPr/>
        </p:nvSpPr>
        <p:spPr>
          <a:xfrm>
            <a:off x="6553200" y="6356350"/>
            <a:ext cx="2133600" cy="365125"/>
          </a:xfrm>
          <a:prstGeom prst="rect">
            <a:avLst/>
          </a:prstGeom>
        </p:spPr>
        <p:txBody>
          <a:bodyPr anchor="ctr"/>
          <a:lstStyle/>
          <a:p>
            <a:pPr algn="r">
              <a:defRPr/>
            </a:pPr>
            <a:fld id="{A8042B63-9C20-4BC7-A155-2459A2958406}"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7"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9" name="Slide Number Placeholder 6"/>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FADA969E-69B9-4F76-8A22-205ABC990DC6}" type="slidenum">
              <a:rPr lang="en-US"/>
              <a:pPr>
                <a:defRPr/>
              </a:pPr>
              <a:t>‹nº›</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05A6EF6F-51BF-431D-A578-BB0DBB1B36BF}"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6"/>
          <p:cNvSpPr>
            <a:spLocks noGrp="1"/>
          </p:cNvSpPr>
          <p:nvPr>
            <p:ph type="sldNum" sz="quarter" idx="15"/>
          </p:nvPr>
        </p:nvSpPr>
        <p:spPr/>
        <p:txBody>
          <a:bodyPr/>
          <a:lstStyle>
            <a:lvl1pPr>
              <a:defRPr/>
            </a:lvl1pPr>
          </a:lstStyle>
          <a:p>
            <a:pPr>
              <a:defRPr/>
            </a:pPr>
            <a:fld id="{8CBC38B3-34F5-4A2C-A453-F26FB83DC9E7}" type="slidenum">
              <a:rPr lang="en-US"/>
              <a:pPr>
                <a:defRPr/>
              </a:pPr>
              <a:t>‹nº›</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userDrawn="1"/>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Slide Number Placeholder 5"/>
          <p:cNvSpPr txBox="1">
            <a:spLocks/>
          </p:cNvSpPr>
          <p:nvPr userDrawn="1"/>
        </p:nvSpPr>
        <p:spPr>
          <a:xfrm>
            <a:off x="6553200" y="6356350"/>
            <a:ext cx="2133600" cy="365125"/>
          </a:xfrm>
          <a:prstGeom prst="rect">
            <a:avLst/>
          </a:prstGeom>
        </p:spPr>
        <p:txBody>
          <a:bodyPr anchor="ctr"/>
          <a:lstStyle/>
          <a:p>
            <a:pPr algn="r">
              <a:defRPr/>
            </a:pPr>
            <a:fld id="{FFE0DEB8-B943-4472-B947-7B592832DA90}"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9"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9687CCC5-3722-4B4D-8E3F-020E9408A6EC}" type="slidenum">
              <a:rPr lang="en-US"/>
              <a:pPr>
                <a:defRPr/>
              </a:pPr>
              <a:t>‹nº›</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0" name="Footer Placeholder 4"/>
          <p:cNvSpPr>
            <a:spLocks noGrp="1"/>
          </p:cNvSpPr>
          <p:nvPr>
            <p:ph type="ftr" sz="quarter" idx="17"/>
          </p:nvPr>
        </p:nvSpPr>
        <p:spPr/>
        <p:txBody>
          <a:bodyPr/>
          <a:lstStyle>
            <a:lvl1pPr>
              <a:defRPr/>
            </a:lvl1pPr>
          </a:lstStyle>
          <a:p>
            <a:pPr>
              <a:defRPr/>
            </a:pPr>
            <a:r>
              <a:rPr lang="en-US"/>
              <a:t>© 2010 ICF International.  All rights reserved.</a:t>
            </a:r>
          </a:p>
        </p:txBody>
      </p:sp>
      <p:sp>
        <p:nvSpPr>
          <p:cNvPr id="12" name="Slide Number Placeholder 5"/>
          <p:cNvSpPr>
            <a:spLocks noGrp="1"/>
          </p:cNvSpPr>
          <p:nvPr>
            <p:ph type="sldNum" sz="quarter" idx="18"/>
          </p:nvPr>
        </p:nvSpPr>
        <p:spPr/>
        <p:txBody>
          <a:bodyPr/>
          <a:lstStyle>
            <a:lvl1pPr>
              <a:defRPr/>
            </a:lvl1pPr>
          </a:lstStyle>
          <a:p>
            <a:pPr>
              <a:defRPr/>
            </a:pPr>
            <a:fld id="{8E37D3B3-7A62-436C-A73D-FB1FE516B876}" type="slidenum">
              <a:rPr lang="en-US"/>
              <a:pPr>
                <a:defRPr/>
              </a:pPr>
              <a:t>‹nº›</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4706E418-A807-4746-AC2A-6DE98509BC5B}" type="slidenum">
              <a:rPr lang="en-US"/>
              <a:pPr>
                <a:defRPr/>
              </a:pPr>
              <a:t>‹nº›</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EA8CEF15-D14F-4DAC-B844-42A75964ABDE}" type="slidenum">
              <a:rPr lang="en-US"/>
              <a:pPr>
                <a:defRPr/>
              </a:pPr>
              <a:t>‹nº›</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8"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10" name="Slide Number Placeholder 5"/>
          <p:cNvSpPr>
            <a:spLocks noGrp="1"/>
          </p:cNvSpPr>
          <p:nvPr>
            <p:ph type="sldNum" sz="quarter" idx="15"/>
          </p:nvPr>
        </p:nvSpPr>
        <p:spPr/>
        <p:txBody>
          <a:bodyPr/>
          <a:lstStyle>
            <a:lvl1pPr>
              <a:defRPr/>
            </a:lvl1pPr>
          </a:lstStyle>
          <a:p>
            <a:pPr>
              <a:defRPr/>
            </a:pPr>
            <a:fld id="{9F8FE845-FCF0-4AE7-9041-C089FC88457E}" type="slidenum">
              <a:rPr lang="en-US"/>
              <a:pPr>
                <a:defRPr/>
              </a:pPr>
              <a:t>‹nº›</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userDrawn="1"/>
        </p:nvSpPr>
        <p:spPr>
          <a:xfrm>
            <a:off x="6553200" y="6356350"/>
            <a:ext cx="2133600" cy="365125"/>
          </a:xfrm>
          <a:prstGeom prst="rect">
            <a:avLst/>
          </a:prstGeom>
        </p:spPr>
        <p:txBody>
          <a:bodyPr anchor="ctr"/>
          <a:lstStyle/>
          <a:p>
            <a:pPr algn="r">
              <a:defRPr/>
            </a:pPr>
            <a:fld id="{8DE7CFDD-0F36-4820-B0B7-49B181D067DB}"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1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879E6E94-39B3-4FBB-B342-66386E344E8D}"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16"/>
          <p:cNvSpPr>
            <a:spLocks noGrp="1"/>
          </p:cNvSpPr>
          <p:nvPr>
            <p:ph type="sldNum" sz="quarter" idx="15"/>
          </p:nvPr>
        </p:nvSpPr>
        <p:spPr/>
        <p:txBody>
          <a:bodyPr/>
          <a:lstStyle>
            <a:lvl1pPr>
              <a:defRPr/>
            </a:lvl1pPr>
          </a:lstStyle>
          <a:p>
            <a:pPr>
              <a:defRPr/>
            </a:pPr>
            <a:fld id="{74F80016-7FE1-421A-BB8B-2B21FF512AA4}"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userDrawn="1"/>
        </p:nvSpPr>
        <p:spPr>
          <a:xfrm>
            <a:off x="6553200" y="6356350"/>
            <a:ext cx="2133600" cy="365125"/>
          </a:xfrm>
          <a:prstGeom prst="rect">
            <a:avLst/>
          </a:prstGeom>
        </p:spPr>
        <p:txBody>
          <a:bodyPr anchor="ctr"/>
          <a:lstStyle/>
          <a:p>
            <a:pPr algn="r">
              <a:defRPr/>
            </a:pPr>
            <a:fld id="{7B29BE2D-7524-4BAB-9365-97C1EE9345CC}"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5"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FI-logo_dblue.jpg"/>
          <p:cNvPicPr>
            <a:picLocks noChangeAspect="1"/>
          </p:cNvPicPr>
          <p:nvPr userDrawn="1"/>
        </p:nvPicPr>
        <p:blipFill>
          <a:blip r:embed="rId2" cstate="print"/>
          <a:srcRect/>
          <a:stretch>
            <a:fillRect/>
          </a:stretch>
        </p:blipFill>
        <p:spPr bwMode="auto">
          <a:xfrm>
            <a:off x="3548063" y="1600200"/>
            <a:ext cx="2047875" cy="1662113"/>
          </a:xfrm>
          <a:prstGeom prst="rect">
            <a:avLst/>
          </a:prstGeom>
          <a:noFill/>
          <a:ln w="9525">
            <a:noFill/>
            <a:miter lim="800000"/>
            <a:headEnd/>
            <a:tailEnd/>
          </a:ln>
        </p:spPr>
      </p:pic>
      <p:pic>
        <p:nvPicPr>
          <p:cNvPr id="5" name="Picture 7"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2" name="Title 1"/>
          <p:cNvSpPr>
            <a:spLocks noGrp="1"/>
          </p:cNvSpPr>
          <p:nvPr>
            <p:ph type="ctrTitle"/>
          </p:nvPr>
        </p:nvSpPr>
        <p:spPr>
          <a:xfrm>
            <a:off x="685800" y="3886200"/>
            <a:ext cx="7772400" cy="1012825"/>
          </a:xfrm>
        </p:spPr>
        <p:txBody>
          <a:bodyPr/>
          <a:lstStyle>
            <a:lvl1pPr algn="ctr">
              <a:defRPr>
                <a:solidFill>
                  <a:schemeClr val="accent6"/>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4876800"/>
            <a:ext cx="6400800" cy="7620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6" name="Slide Number Placeholder 5"/>
          <p:cNvSpPr txBox="1">
            <a:spLocks/>
          </p:cNvSpPr>
          <p:nvPr userDrawn="1"/>
        </p:nvSpPr>
        <p:spPr>
          <a:xfrm>
            <a:off x="6553200" y="6356350"/>
            <a:ext cx="2133600" cy="365125"/>
          </a:xfrm>
          <a:prstGeom prst="rect">
            <a:avLst/>
          </a:prstGeom>
        </p:spPr>
        <p:txBody>
          <a:bodyPr anchor="ctr"/>
          <a:lstStyle/>
          <a:p>
            <a:pPr algn="r">
              <a:defRPr/>
            </a:pPr>
            <a:fld id="{536BA2F6-9A8F-4144-B13C-3822391EA91F}"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7"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9" name="Slide Number Placeholder 6"/>
          <p:cNvSpPr>
            <a:spLocks noGrp="1"/>
          </p:cNvSpPr>
          <p:nvPr>
            <p:ph type="sldNum" sz="quarter" idx="15"/>
          </p:nvPr>
        </p:nvSpPr>
        <p:spPr/>
        <p:txBody>
          <a:bodyPr/>
          <a:lstStyle>
            <a:lvl1pPr>
              <a:defRPr/>
            </a:lvl1pPr>
          </a:lstStyle>
          <a:p>
            <a:pPr>
              <a:defRPr/>
            </a:pPr>
            <a:fld id="{8316ACCF-342E-4DF6-BFCB-F1F4243EB944}" type="slidenum">
              <a:rPr lang="en-US"/>
              <a:pPr>
                <a:defRPr/>
              </a:pPr>
              <a:t>‹nº›</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userDrawn="1"/>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Slide Number Placeholder 5"/>
          <p:cNvSpPr txBox="1">
            <a:spLocks/>
          </p:cNvSpPr>
          <p:nvPr userDrawn="1"/>
        </p:nvSpPr>
        <p:spPr>
          <a:xfrm>
            <a:off x="6553200" y="6356350"/>
            <a:ext cx="2133600" cy="365125"/>
          </a:xfrm>
          <a:prstGeom prst="rect">
            <a:avLst/>
          </a:prstGeom>
        </p:spPr>
        <p:txBody>
          <a:bodyPr anchor="ctr"/>
          <a:lstStyle/>
          <a:p>
            <a:pPr algn="r">
              <a:defRPr/>
            </a:pPr>
            <a:fld id="{E36A9E32-CF2F-4D54-B522-D9301B6BDD6B}"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9"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84C03CE5-4968-4857-B645-9A2D5F648D37}" type="slidenum">
              <a:rPr lang="en-US"/>
              <a:pPr>
                <a:defRPr/>
              </a:pPr>
              <a:t>‹nº›</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0" name="Footer Placeholder 4"/>
          <p:cNvSpPr>
            <a:spLocks noGrp="1"/>
          </p:cNvSpPr>
          <p:nvPr>
            <p:ph type="ftr" sz="quarter" idx="17"/>
          </p:nvPr>
        </p:nvSpPr>
        <p:spPr/>
        <p:txBody>
          <a:bodyPr/>
          <a:lstStyle>
            <a:lvl1pPr>
              <a:defRPr/>
            </a:lvl1pPr>
          </a:lstStyle>
          <a:p>
            <a:pPr>
              <a:defRPr/>
            </a:pPr>
            <a:r>
              <a:rPr lang="en-US"/>
              <a:t>© 2010 ICF International.  All rights reserved.</a:t>
            </a:r>
          </a:p>
        </p:txBody>
      </p:sp>
      <p:sp>
        <p:nvSpPr>
          <p:cNvPr id="12" name="Slide Number Placeholder 5"/>
          <p:cNvSpPr>
            <a:spLocks noGrp="1"/>
          </p:cNvSpPr>
          <p:nvPr>
            <p:ph type="sldNum" sz="quarter" idx="18"/>
          </p:nvPr>
        </p:nvSpPr>
        <p:spPr/>
        <p:txBody>
          <a:bodyPr/>
          <a:lstStyle>
            <a:lvl1pPr>
              <a:defRPr/>
            </a:lvl1pPr>
          </a:lstStyle>
          <a:p>
            <a:pPr>
              <a:defRPr/>
            </a:pPr>
            <a:fld id="{44B88FDE-1E10-4595-AEC5-A9F0200976CA}" type="slidenum">
              <a:rPr lang="en-US"/>
              <a:pPr>
                <a:defRPr/>
              </a:pPr>
              <a:t>‹nº›</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A2456B89-FBA7-474A-B5B8-25FC74890759}" type="slidenum">
              <a:rPr lang="en-US"/>
              <a:pPr>
                <a:defRPr/>
              </a:pPr>
              <a:t>‹nº›</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7" name="Slide Number Placeholder 5"/>
          <p:cNvSpPr>
            <a:spLocks noGrp="1"/>
          </p:cNvSpPr>
          <p:nvPr>
            <p:ph type="sldNum" sz="quarter" idx="15"/>
          </p:nvPr>
        </p:nvSpPr>
        <p:spPr/>
        <p:txBody>
          <a:bodyPr/>
          <a:lstStyle>
            <a:lvl1pPr>
              <a:defRPr/>
            </a:lvl1pPr>
          </a:lstStyle>
          <a:p>
            <a:pPr>
              <a:defRPr/>
            </a:pPr>
            <a:fld id="{5670B419-659E-4273-8877-829F42809541}" type="slidenum">
              <a:rPr lang="en-US"/>
              <a:pPr>
                <a:defRPr/>
              </a:pPr>
              <a:t>‹nº›</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8" name="Footer Placeholder 4"/>
          <p:cNvSpPr>
            <a:spLocks noGrp="1"/>
          </p:cNvSpPr>
          <p:nvPr>
            <p:ph type="ftr" sz="quarter" idx="14"/>
          </p:nvPr>
        </p:nvSpPr>
        <p:spPr/>
        <p:txBody>
          <a:bodyPr/>
          <a:lstStyle>
            <a:lvl1pPr>
              <a:defRPr/>
            </a:lvl1pPr>
          </a:lstStyle>
          <a:p>
            <a:pPr>
              <a:defRPr/>
            </a:pPr>
            <a:r>
              <a:rPr lang="en-US"/>
              <a:t>© 2010 ICF International.  All rights reserved.</a:t>
            </a:r>
          </a:p>
        </p:txBody>
      </p:sp>
      <p:sp>
        <p:nvSpPr>
          <p:cNvPr id="10" name="Slide Number Placeholder 5"/>
          <p:cNvSpPr>
            <a:spLocks noGrp="1"/>
          </p:cNvSpPr>
          <p:nvPr>
            <p:ph type="sldNum" sz="quarter" idx="15"/>
          </p:nvPr>
        </p:nvSpPr>
        <p:spPr/>
        <p:txBody>
          <a:bodyPr/>
          <a:lstStyle>
            <a:lvl1pPr>
              <a:defRPr/>
            </a:lvl1pPr>
          </a:lstStyle>
          <a:p>
            <a:pPr>
              <a:defRPr/>
            </a:pPr>
            <a:fld id="{C2E2EBB0-43BA-4C44-A2B0-2CD33CEF2170}"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8" name="Slide Number Placeholder 5"/>
          <p:cNvSpPr txBox="1">
            <a:spLocks/>
          </p:cNvSpPr>
          <p:nvPr/>
        </p:nvSpPr>
        <p:spPr>
          <a:xfrm>
            <a:off x="6553200" y="6356350"/>
            <a:ext cx="2133600" cy="365125"/>
          </a:xfrm>
          <a:prstGeom prst="rect">
            <a:avLst/>
          </a:prstGeom>
        </p:spPr>
        <p:txBody>
          <a:bodyPr anchor="ctr"/>
          <a:lstStyle/>
          <a:p>
            <a:pPr algn="r">
              <a:defRPr/>
            </a:pPr>
            <a:fld id="{5C3FCA21-B332-4FD4-8367-D0CAFD1C51BE}"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9"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userDrawn="1"/>
        </p:nvSpPr>
        <p:spPr>
          <a:xfrm>
            <a:off x="6553200" y="6356350"/>
            <a:ext cx="2133600" cy="365125"/>
          </a:xfrm>
          <a:prstGeom prst="rect">
            <a:avLst/>
          </a:prstGeom>
        </p:spPr>
        <p:txBody>
          <a:bodyPr anchor="ctr"/>
          <a:lstStyle/>
          <a:p>
            <a:pPr algn="r">
              <a:defRPr/>
            </a:pPr>
            <a:fld id="{07CFA66A-418F-4ABF-ABCB-FBABBEB5F355}" type="slidenum">
              <a:rPr lang="en-US" sz="1200">
                <a:solidFill>
                  <a:srgbClr val="898989"/>
                </a:solidFill>
                <a:latin typeface="Calibri" charset="0"/>
                <a:ea typeface="ＭＳ Ｐゴシック" charset="-128"/>
                <a:cs typeface="+mn-cs"/>
              </a:rPr>
              <a:pPr algn="r">
                <a:defRPr/>
              </a:pPr>
              <a:t>‹nº›</a:t>
            </a:fld>
            <a:endParaRPr lang="en-US" sz="120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p:txBody>
          <a:bodyPr/>
          <a:lstStyle>
            <a:lvl1pPr>
              <a:defRPr/>
            </a:lvl1pPr>
          </a:lstStyle>
          <a:p>
            <a:pPr>
              <a:defRPr/>
            </a:pPr>
            <a:r>
              <a:rPr lang="en-US"/>
              <a:t>© 2010 ICF International.  All rights reserved.</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9" name="Title 18"/>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Text Placeholder 2"/>
          <p:cNvSpPr>
            <a:spLocks noGrp="1"/>
          </p:cNvSpPr>
          <p:nvPr>
            <p:ph type="body" idx="1"/>
          </p:nvPr>
        </p:nvSpPr>
        <p:spPr>
          <a:xfrm>
            <a:off x="685800" y="1676400"/>
            <a:ext cx="7772400" cy="3352800"/>
          </a:xfrm>
        </p:spPr>
        <p:txBody>
          <a:bodyPr/>
          <a:lstStyle>
            <a:lvl1pPr marL="0" indent="0">
              <a:buNone/>
              <a:tabLst>
                <a:tab pos="6858000" algn="r"/>
              </a:tabLst>
              <a:defRPr sz="2000">
                <a:solidFill>
                  <a:schemeClr val="accent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pic>
        <p:nvPicPr>
          <p:cNvPr id="4" name="Picture 5" descr="ICFI-logo_dblue.jpg"/>
          <p:cNvPicPr>
            <a:picLocks noChangeAspect="1"/>
          </p:cNvPicPr>
          <p:nvPr userDrawn="1"/>
        </p:nvPicPr>
        <p:blipFill>
          <a:blip r:embed="rId2" cstate="print"/>
          <a:srcRect/>
          <a:stretch>
            <a:fillRect/>
          </a:stretch>
        </p:blipFill>
        <p:spPr bwMode="auto">
          <a:xfrm>
            <a:off x="3932238" y="914400"/>
            <a:ext cx="1279525" cy="1038225"/>
          </a:xfrm>
          <a:prstGeom prst="rect">
            <a:avLst/>
          </a:prstGeom>
          <a:noFill/>
          <a:ln w="9525">
            <a:noFill/>
            <a:miter lim="800000"/>
            <a:headEnd/>
            <a:tailEnd/>
          </a:ln>
        </p:spPr>
      </p:pic>
      <p:pic>
        <p:nvPicPr>
          <p:cNvPr id="5" name="Picture 8" descr="Wedge.jpg"/>
          <p:cNvPicPr>
            <a:picLocks noChangeAspect="1"/>
          </p:cNvPicPr>
          <p:nvPr userDrawn="1"/>
        </p:nvPicPr>
        <p:blipFill>
          <a:blip r:embed="rId3" cstate="print"/>
          <a:srcRect/>
          <a:stretch>
            <a:fillRect/>
          </a:stretch>
        </p:blipFill>
        <p:spPr bwMode="auto">
          <a:xfrm>
            <a:off x="0" y="0"/>
            <a:ext cx="9144000" cy="901700"/>
          </a:xfrm>
          <a:prstGeom prst="rect">
            <a:avLst/>
          </a:prstGeom>
          <a:noFill/>
          <a:ln w="9525">
            <a:noFill/>
            <a:miter lim="800000"/>
            <a:headEnd/>
            <a:tailEnd/>
          </a:ln>
        </p:spPr>
      </p:pic>
      <p:sp>
        <p:nvSpPr>
          <p:cNvPr id="3" name="Text Placeholder 2"/>
          <p:cNvSpPr>
            <a:spLocks noGrp="1"/>
          </p:cNvSpPr>
          <p:nvPr>
            <p:ph type="body" idx="1"/>
          </p:nvPr>
        </p:nvSpPr>
        <p:spPr>
          <a:xfrm>
            <a:off x="685800" y="2362200"/>
            <a:ext cx="7772400" cy="2743200"/>
          </a:xfrm>
        </p:spPr>
        <p:txBody>
          <a:bodyPr/>
          <a:lstStyle>
            <a:lvl1pPr marL="0" indent="0">
              <a:buNone/>
              <a:tabLst>
                <a:tab pos="6858000" algn="r"/>
              </a:tabLst>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7" name="Slide Number Placeholder 5"/>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26C72C9E-5BDF-4C21-B6A7-9FEC77EAA914}" type="slidenum">
              <a:rPr lang="en-US"/>
              <a:pPr>
                <a:defRPr/>
              </a:pPr>
              <a:t>‹nº›</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4953000"/>
            <a:ext cx="8229600" cy="1295400"/>
          </a:xfrm>
        </p:spPr>
        <p:txBody>
          <a:bodyPr>
            <a:normAutofit/>
          </a:bodyPr>
          <a:lstStyle>
            <a:lvl1pPr marL="174625" indent="-174625">
              <a:defRPr sz="1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57200" y="1600200"/>
            <a:ext cx="8229600" cy="3276599"/>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Content Placeholder 2"/>
          <p:cNvSpPr>
            <a:spLocks noGrp="1"/>
          </p:cNvSpPr>
          <p:nvPr>
            <p:ph sz="half" idx="10"/>
          </p:nvPr>
        </p:nvSpPr>
        <p:spPr>
          <a:xfrm>
            <a:off x="4572000" y="1600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Content Placeholder 2"/>
          <p:cNvSpPr>
            <a:spLocks noGrp="1"/>
          </p:cNvSpPr>
          <p:nvPr>
            <p:ph sz="half" idx="11"/>
          </p:nvPr>
        </p:nvSpPr>
        <p:spPr>
          <a:xfrm>
            <a:off x="4572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3" name="Content Placeholder 2"/>
          <p:cNvSpPr>
            <a:spLocks noGrp="1"/>
          </p:cNvSpPr>
          <p:nvPr>
            <p:ph sz="half" idx="12"/>
          </p:nvPr>
        </p:nvSpPr>
        <p:spPr>
          <a:xfrm>
            <a:off x="4572000" y="3886200"/>
            <a:ext cx="4038600" cy="2209799"/>
          </a:xfrm>
        </p:spPr>
        <p:txBody>
          <a:bodyPr>
            <a:normAutofit/>
          </a:bodyPr>
          <a:lstStyle>
            <a:lvl1pPr marL="174625" indent="-174625">
              <a:buNone/>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5"/>
          <p:cNvCxnSpPr/>
          <p:nvPr userDrawn="1"/>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Slide Number Placeholder 5"/>
          <p:cNvSpPr txBox="1">
            <a:spLocks/>
          </p:cNvSpPr>
          <p:nvPr userDrawn="1"/>
        </p:nvSpPr>
        <p:spPr>
          <a:xfrm>
            <a:off x="6553200" y="6356350"/>
            <a:ext cx="2133600" cy="365125"/>
          </a:xfrm>
          <a:prstGeom prst="rect">
            <a:avLst/>
          </a:prstGeom>
        </p:spPr>
        <p:txBody>
          <a:bodyPr anchor="ctr"/>
          <a:lstStyle/>
          <a:p>
            <a:pPr algn="r">
              <a:defRPr/>
            </a:pPr>
            <a:fld id="{53AF3113-7C56-4E0E-A79A-2979CEA6FD15}" type="slidenum">
              <a:rPr lang="en-US" sz="1200">
                <a:solidFill>
                  <a:srgbClr val="898989"/>
                </a:solidFill>
                <a:latin typeface="Calibri" charset="0"/>
                <a:ea typeface="ＭＳ Ｐゴシック" charset="-128"/>
                <a:cs typeface="+mn-cs"/>
              </a:rPr>
              <a:pPr algn="r">
                <a:defRPr/>
              </a:pPr>
              <a:t>‹nº›</a:t>
            </a:fld>
            <a:endParaRPr lang="en-US" sz="1200" dirty="0">
              <a:solidFill>
                <a:srgbClr val="898989"/>
              </a:solidFill>
              <a:latin typeface="Calibri" charset="0"/>
              <a:ea typeface="ＭＳ Ｐゴシック" charset="-128"/>
              <a:cs typeface="+mn-cs"/>
            </a:endParaRPr>
          </a:p>
        </p:txBody>
      </p:sp>
      <p:sp>
        <p:nvSpPr>
          <p:cNvPr id="4" name="Footer Placeholder 4"/>
          <p:cNvSpPr>
            <a:spLocks noGrp="1"/>
          </p:cNvSpPr>
          <p:nvPr>
            <p:ph type="ftr" sz="quarter" idx="10"/>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29" name="Text Placeholder 2"/>
          <p:cNvSpPr>
            <a:spLocks noGrp="1"/>
          </p:cNvSpPr>
          <p:nvPr>
            <p:ph type="body" idx="12"/>
          </p:nvPr>
        </p:nvSpPr>
        <p:spPr>
          <a:xfrm>
            <a:off x="32766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p:cNvSpPr>
            <a:spLocks noGrp="1"/>
          </p:cNvSpPr>
          <p:nvPr>
            <p:ph sz="half" idx="13"/>
          </p:nvPr>
        </p:nvSpPr>
        <p:spPr>
          <a:xfrm>
            <a:off x="32766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31" name="Text Placeholder 2"/>
          <p:cNvSpPr>
            <a:spLocks noGrp="1"/>
          </p:cNvSpPr>
          <p:nvPr>
            <p:ph type="body" idx="14"/>
          </p:nvPr>
        </p:nvSpPr>
        <p:spPr>
          <a:xfrm>
            <a:off x="6096000" y="1535113"/>
            <a:ext cx="2590800" cy="639762"/>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3"/>
          <p:cNvSpPr>
            <a:spLocks noGrp="1"/>
          </p:cNvSpPr>
          <p:nvPr>
            <p:ph sz="half" idx="15"/>
          </p:nvPr>
        </p:nvSpPr>
        <p:spPr>
          <a:xfrm>
            <a:off x="6096000" y="2174875"/>
            <a:ext cx="2590800" cy="3951288"/>
          </a:xfrm>
        </p:spPr>
        <p:txBody>
          <a:bodyPr/>
          <a:lstStyle>
            <a:lvl1pPr marL="174625" indent="-174625">
              <a:defRPr sz="1600"/>
            </a:lvl1pPr>
            <a:lvl2pPr marL="457200" indent="-174625">
              <a:defRPr sz="14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Text Placeholder 7"/>
          <p:cNvSpPr>
            <a:spLocks noGrp="1"/>
          </p:cNvSpPr>
          <p:nvPr>
            <p:ph type="body" sz="quarter" idx="16"/>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10" name="Footer Placeholder 4"/>
          <p:cNvSpPr>
            <a:spLocks noGrp="1"/>
          </p:cNvSpPr>
          <p:nvPr>
            <p:ph type="ftr" sz="quarter" idx="17"/>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12" name="Slide Number Placeholder 5"/>
          <p:cNvSpPr>
            <a:spLocks noGrp="1"/>
          </p:cNvSpPr>
          <p:nvPr>
            <p:ph type="sldNum" sz="quarter" idx="18"/>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BFB4A9C4-B60F-43A5-9E26-74EE79DB0008}"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2133600" cy="4525963"/>
          </a:xfrm>
        </p:spPr>
        <p:txBody>
          <a:bodyPr>
            <a:normAutofit/>
          </a:bodyPr>
          <a:lstStyle>
            <a:lvl1pPr marL="174625" indent="-174625">
              <a:defRPr sz="18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2743200" y="1600200"/>
            <a:ext cx="5943600" cy="4525963"/>
          </a:xfrm>
        </p:spPr>
        <p:txBody>
          <a:bodyPr/>
          <a:lstStyle>
            <a:lvl1pPr>
              <a:buNone/>
              <a:defRPr lang="en-US" sz="24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9" name="Text Placeholder 7"/>
          <p:cNvSpPr>
            <a:spLocks noGrp="1"/>
          </p:cNvSpPr>
          <p:nvPr>
            <p:ph type="body" sz="quarter" idx="13"/>
          </p:nvPr>
        </p:nvSpPr>
        <p:spPr>
          <a:xfrm>
            <a:off x="457200" y="192578"/>
            <a:ext cx="8229600" cy="188422"/>
          </a:xfrm>
        </p:spPr>
        <p:txBody>
          <a:bodyPr tIns="0" bIns="0">
            <a:noAutofit/>
          </a:bodyPr>
          <a:lstStyle>
            <a:lvl1pPr>
              <a:buNone/>
              <a:defRPr sz="1200" b="0" cap="all" baseline="0">
                <a:solidFill>
                  <a:schemeClr val="accent6"/>
                </a:solidFill>
                <a:latin typeface="+mj-lt"/>
              </a:defRPr>
            </a:lvl1pPr>
          </a:lstStyle>
          <a:p>
            <a:pPr lvl="0"/>
            <a:r>
              <a:rPr lang="en-US" dirty="0"/>
              <a:t>Click to edit Master text styles</a:t>
            </a:r>
          </a:p>
        </p:txBody>
      </p:sp>
      <p:sp>
        <p:nvSpPr>
          <p:cNvPr id="6" name="Footer Placeholder 4"/>
          <p:cNvSpPr>
            <a:spLocks noGrp="1"/>
          </p:cNvSpPr>
          <p:nvPr>
            <p:ph type="ftr" sz="quarter" idx="14"/>
          </p:nvPr>
        </p:nvSpPr>
        <p:spPr>
          <a:xfrm>
            <a:off x="457200" y="6356350"/>
            <a:ext cx="3048000" cy="365125"/>
          </a:xfrm>
          <a:prstGeom prst="rect">
            <a:avLst/>
          </a:prstGeom>
        </p:spPr>
        <p:txBody>
          <a:bodyPr/>
          <a:lstStyle>
            <a:lvl1pPr>
              <a:defRPr>
                <a:latin typeface="Arial" charset="0"/>
                <a:ea typeface="ＭＳ Ｐゴシック" charset="-128"/>
                <a:cs typeface="+mn-cs"/>
              </a:defRPr>
            </a:lvl1pPr>
          </a:lstStyle>
          <a:p>
            <a:pPr>
              <a:defRPr/>
            </a:pPr>
            <a:r>
              <a:rPr lang="en-US"/>
              <a:t>© 2010 ICF International.  All rights reserved.</a:t>
            </a:r>
          </a:p>
        </p:txBody>
      </p:sp>
      <p:sp>
        <p:nvSpPr>
          <p:cNvPr id="7" name="Slide Number Placeholder 5"/>
          <p:cNvSpPr>
            <a:spLocks noGrp="1"/>
          </p:cNvSpPr>
          <p:nvPr>
            <p:ph type="sldNum" sz="quarter" idx="15"/>
          </p:nvPr>
        </p:nvSpPr>
        <p:spPr>
          <a:xfrm>
            <a:off x="6553200" y="6356350"/>
            <a:ext cx="2133600" cy="365125"/>
          </a:xfrm>
          <a:prstGeom prst="rect">
            <a:avLst/>
          </a:prstGeom>
        </p:spPr>
        <p:txBody>
          <a:bodyPr/>
          <a:lstStyle>
            <a:lvl1pPr>
              <a:defRPr>
                <a:latin typeface="Arial" charset="0"/>
                <a:ea typeface="ＭＳ Ｐゴシック" charset="-128"/>
                <a:cs typeface="+mn-cs"/>
              </a:defRPr>
            </a:lvl1pPr>
          </a:lstStyle>
          <a:p>
            <a:pPr>
              <a:defRPr/>
            </a:pPr>
            <a:fld id="{0C2EE0BB-E9F3-453B-A271-C6F65929C023}"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7.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8.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6" Type="http://schemas.openxmlformats.org/officeDocument/2006/relationships/image" Target="../media/image10.wmf"/><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9.jpe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9" name="Picture 6"/>
          <p:cNvPicPr>
            <a:picLocks noChangeAspect="1" noChangeArrowheads="1"/>
          </p:cNvPicPr>
          <p:nvPr/>
        </p:nvPicPr>
        <p:blipFill>
          <a:blip r:embed="rId14" cstate="print"/>
          <a:srcRect/>
          <a:stretch>
            <a:fillRect/>
          </a:stretch>
        </p:blipFill>
        <p:spPr bwMode="auto">
          <a:xfrm>
            <a:off x="7772400" y="381000"/>
            <a:ext cx="914400" cy="923925"/>
          </a:xfrm>
          <a:prstGeom prst="rect">
            <a:avLst/>
          </a:prstGeom>
          <a:noFill/>
          <a:ln w="9525">
            <a:noFill/>
            <a:miter lim="800000"/>
            <a:headEnd/>
            <a:tailEnd/>
          </a:ln>
        </p:spPr>
      </p:pic>
      <p:sp>
        <p:nvSpPr>
          <p:cNvPr id="9" name="Rectangle 10"/>
          <p:cNvSpPr/>
          <p:nvPr/>
        </p:nvSpPr>
        <p:spPr>
          <a:xfrm>
            <a:off x="0" y="6477000"/>
            <a:ext cx="9144000" cy="381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9"/>
          <p:cNvSpPr txBox="1"/>
          <p:nvPr/>
        </p:nvSpPr>
        <p:spPr>
          <a:xfrm>
            <a:off x="457200" y="6540500"/>
            <a:ext cx="5029200" cy="292100"/>
          </a:xfrm>
          <a:prstGeom prst="rect">
            <a:avLst/>
          </a:prstGeom>
          <a:noFill/>
        </p:spPr>
        <p:txBody>
          <a:bodyPr>
            <a:spAutoFit/>
          </a:bodyPr>
          <a:lstStyle/>
          <a:p>
            <a:pPr>
              <a:defRPr/>
            </a:pPr>
            <a:r>
              <a:rPr lang="en-US" sz="1300" dirty="0" err="1">
                <a:solidFill>
                  <a:schemeClr val="accent5">
                    <a:lumMod val="75000"/>
                  </a:schemeClr>
                </a:solidFill>
                <a:latin typeface="Verdana" pitchFamily="34" charset="0"/>
                <a:ea typeface="ＭＳ Ｐゴシック" charset="-128"/>
                <a:cs typeface="+mn-cs"/>
              </a:rPr>
              <a:t>Inventário</a:t>
            </a:r>
            <a:r>
              <a:rPr lang="en-US" sz="1300" dirty="0">
                <a:solidFill>
                  <a:schemeClr val="accent5">
                    <a:lumMod val="75000"/>
                  </a:schemeClr>
                </a:solidFill>
                <a:latin typeface="Verdana" pitchFamily="34" charset="0"/>
                <a:ea typeface="ＭＳ Ｐゴシック" charset="-128"/>
                <a:cs typeface="+mn-cs"/>
              </a:rPr>
              <a:t> de </a:t>
            </a:r>
            <a:r>
              <a:rPr lang="en-US" sz="1300" dirty="0" err="1">
                <a:solidFill>
                  <a:schemeClr val="accent5">
                    <a:lumMod val="75000"/>
                  </a:schemeClr>
                </a:solidFill>
                <a:latin typeface="Verdana" pitchFamily="34" charset="0"/>
                <a:ea typeface="ＭＳ Ｐゴシック" charset="-128"/>
                <a:cs typeface="+mn-cs"/>
              </a:rPr>
              <a:t>Emissões</a:t>
            </a:r>
            <a:r>
              <a:rPr lang="en-US" sz="1300" dirty="0">
                <a:solidFill>
                  <a:schemeClr val="accent5">
                    <a:lumMod val="75000"/>
                  </a:schemeClr>
                </a:solidFill>
                <a:latin typeface="Verdana" pitchFamily="34" charset="0"/>
                <a:ea typeface="ＭＳ Ｐゴシック" charset="-128"/>
                <a:cs typeface="+mn-cs"/>
              </a:rPr>
              <a:t> de GEE, Monsanto 2007</a:t>
            </a:r>
            <a:endParaRPr lang="en-US" sz="1200" kern="1000" spc="-70" dirty="0">
              <a:solidFill>
                <a:schemeClr val="tx2">
                  <a:lumMod val="60000"/>
                  <a:lumOff val="40000"/>
                </a:schemeClr>
              </a:solidFill>
              <a:latin typeface="Verdana" pitchFamily="34" charset="0"/>
              <a:ea typeface="ＭＳ Ｐゴシック" charset="-128"/>
              <a:cs typeface="+mn-cs"/>
            </a:endParaRPr>
          </a:p>
        </p:txBody>
      </p:sp>
      <p:sp>
        <p:nvSpPr>
          <p:cNvPr id="14" name="Text Box 5"/>
          <p:cNvSpPr txBox="1">
            <a:spLocks noChangeArrowheads="1"/>
          </p:cNvSpPr>
          <p:nvPr/>
        </p:nvSpPr>
        <p:spPr bwMode="auto">
          <a:xfrm>
            <a:off x="8085138" y="6553200"/>
            <a:ext cx="677862" cy="276225"/>
          </a:xfrm>
          <a:prstGeom prst="rect">
            <a:avLst/>
          </a:prstGeom>
          <a:noFill/>
          <a:ln w="9525">
            <a:noFill/>
            <a:miter lim="800000"/>
            <a:headEnd/>
            <a:tailEnd/>
          </a:ln>
          <a:effectLst/>
        </p:spPr>
        <p:txBody>
          <a:bodyPr>
            <a:spAutoFit/>
          </a:bodyPr>
          <a:lstStyle/>
          <a:p>
            <a:pPr algn="r">
              <a:spcBef>
                <a:spcPct val="50000"/>
              </a:spcBef>
              <a:defRPr/>
            </a:pPr>
            <a:fld id="{2E808976-1BA3-41B1-BF2D-A5CAC259F8AD}" type="slidenum">
              <a:rPr lang="en-US" sz="1200" b="1">
                <a:solidFill>
                  <a:schemeClr val="accent5">
                    <a:lumMod val="75000"/>
                  </a:schemeClr>
                </a:solidFill>
                <a:latin typeface="Arial" charset="0"/>
                <a:ea typeface="ＭＳ Ｐゴシック" charset="-128"/>
                <a:cs typeface="+mn-cs"/>
              </a:rPr>
              <a:pPr algn="r">
                <a:spcBef>
                  <a:spcPct val="50000"/>
                </a:spcBef>
                <a:defRPr/>
              </a:pPr>
              <a:t>‹nº›</a:t>
            </a:fld>
            <a:endParaRPr lang="en-US" sz="1200" b="1" dirty="0">
              <a:solidFill>
                <a:schemeClr val="accent5">
                  <a:lumMod val="75000"/>
                </a:schemeClr>
              </a:solidFill>
              <a:latin typeface="Arial" charset="0"/>
              <a:ea typeface="ＭＳ Ｐゴシック" charset="-128"/>
              <a:cs typeface="+mn-cs"/>
            </a:endParaRPr>
          </a:p>
        </p:txBody>
      </p:sp>
    </p:spTree>
  </p:cSld>
  <p:clrMap bg1="lt1" tx1="dk1" bg2="lt2" tx2="dk2" accent1="accent1" accent2="accent2" accent3="accent3" accent4="accent4" accent5="accent5" accent6="accent6" hlink="hlink" folHlink="folHlink"/>
  <p:sldLayoutIdLst>
    <p:sldLayoutId id="2147487526" r:id="rId1"/>
    <p:sldLayoutId id="2147487527" r:id="rId2"/>
    <p:sldLayoutId id="2147487528" r:id="rId3"/>
    <p:sldLayoutId id="2147487529" r:id="rId4"/>
    <p:sldLayoutId id="2147487530" r:id="rId5"/>
    <p:sldLayoutId id="2147487531" r:id="rId6"/>
    <p:sldLayoutId id="2147487532" r:id="rId7"/>
    <p:sldLayoutId id="2147487533" r:id="rId8"/>
    <p:sldLayoutId id="2147487534" r:id="rId9"/>
    <p:sldLayoutId id="2147487535" r:id="rId10"/>
    <p:sldLayoutId id="2147487536" r:id="rId11"/>
    <p:sldLayoutId id="2147487537" r:id="rId12"/>
  </p:sldLayoutIdLst>
  <p:hf hdr="0" dt="0"/>
  <p:txStyles>
    <p:titleStyle>
      <a:lvl1pPr algn="l" rtl="0" eaLnBrk="0" fontAlgn="base" hangingPunct="0">
        <a:lnSpc>
          <a:spcPts val="3000"/>
        </a:lnSpc>
        <a:spcBef>
          <a:spcPct val="0"/>
        </a:spcBef>
        <a:spcAft>
          <a:spcPct val="0"/>
        </a:spcAft>
        <a:defRPr sz="2800" b="1" kern="1200">
          <a:solidFill>
            <a:srgbClr val="FFFFFF"/>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FFFFFF"/>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FFFFFF"/>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FFFFFF"/>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FFFFFF"/>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1"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2052"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57200" y="6356350"/>
            <a:ext cx="3048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128"/>
                <a:cs typeface="+mn-cs"/>
              </a:defRPr>
            </a:lvl1pPr>
          </a:lstStyle>
          <a:p>
            <a:pPr>
              <a:defRPr/>
            </a:pPr>
            <a:r>
              <a:rPr lang="en-US"/>
              <a:t>© 2010 ICF International.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128"/>
                <a:cs typeface="+mn-cs"/>
              </a:defRPr>
            </a:lvl1pPr>
          </a:lstStyle>
          <a:p>
            <a:pPr>
              <a:defRPr/>
            </a:pPr>
            <a:fld id="{B018BFD7-9E68-4B9E-B8C8-21CFE2BFB075}" type="slidenum">
              <a:rPr lang="en-US"/>
              <a:pPr>
                <a:defRPr/>
              </a:pPr>
              <a:t>‹nº›</a:t>
            </a:fld>
            <a:endParaRPr lang="en-US"/>
          </a:p>
        </p:txBody>
      </p:sp>
      <p:cxnSp>
        <p:nvCxnSpPr>
          <p:cNvPr id="17" name="Straight Connector 16"/>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056" name="Picture 3"/>
          <p:cNvPicPr>
            <a:picLocks noChangeAspect="1" noChangeArrowheads="1"/>
          </p:cNvPicPr>
          <p:nvPr/>
        </p:nvPicPr>
        <p:blipFill>
          <a:blip r:embed="rId14" cstate="print"/>
          <a:srcRect/>
          <a:stretch>
            <a:fillRect/>
          </a:stretch>
        </p:blipFill>
        <p:spPr bwMode="auto">
          <a:xfrm>
            <a:off x="7772400" y="381000"/>
            <a:ext cx="914400" cy="923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538" r:id="rId1"/>
    <p:sldLayoutId id="2147487539" r:id="rId2"/>
    <p:sldLayoutId id="2147487540" r:id="rId3"/>
    <p:sldLayoutId id="2147487541" r:id="rId4"/>
    <p:sldLayoutId id="2147487542" r:id="rId5"/>
    <p:sldLayoutId id="2147487543" r:id="rId6"/>
    <p:sldLayoutId id="2147487496" r:id="rId7"/>
    <p:sldLayoutId id="2147487497" r:id="rId8"/>
    <p:sldLayoutId id="2147487498" r:id="rId9"/>
    <p:sldLayoutId id="2147487499" r:id="rId10"/>
    <p:sldLayoutId id="2147487500" r:id="rId11"/>
    <p:sldLayoutId id="2147487544" r:id="rId12"/>
  </p:sldLayoutIdLst>
  <p:hf hdr="0" dt="0"/>
  <p:txStyles>
    <p:titleStyle>
      <a:lvl1pPr algn="l" rtl="0" eaLnBrk="0" fontAlgn="base" hangingPunct="0">
        <a:lnSpc>
          <a:spcPts val="3000"/>
        </a:lnSpc>
        <a:spcBef>
          <a:spcPct val="0"/>
        </a:spcBef>
        <a:spcAft>
          <a:spcPct val="0"/>
        </a:spcAft>
        <a:defRPr sz="2800" b="1" kern="1200">
          <a:solidFill>
            <a:srgbClr val="0067AC"/>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5"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3076"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57200" y="6356350"/>
            <a:ext cx="3048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128"/>
                <a:cs typeface="+mn-cs"/>
              </a:defRPr>
            </a:lvl1pPr>
          </a:lstStyle>
          <a:p>
            <a:pPr>
              <a:defRPr/>
            </a:pPr>
            <a:r>
              <a:rPr lang="en-US"/>
              <a:t>© 2010 ICF International.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128"/>
                <a:cs typeface="+mn-cs"/>
              </a:defRPr>
            </a:lvl1pPr>
          </a:lstStyle>
          <a:p>
            <a:pPr>
              <a:defRPr/>
            </a:pPr>
            <a:fld id="{78975C8E-B61C-4CDA-A9BB-9ED1DA6D5E23}" type="slidenum">
              <a:rPr lang="en-US"/>
              <a:pPr>
                <a:defRPr/>
              </a:pPr>
              <a:t>‹nº›</a:t>
            </a:fld>
            <a:endParaRPr lang="en-US"/>
          </a:p>
        </p:txBody>
      </p:sp>
      <p:cxnSp>
        <p:nvCxnSpPr>
          <p:cNvPr id="17" name="Straight Connector 16"/>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3080" name="Picture 2"/>
          <p:cNvPicPr>
            <a:picLocks noChangeAspect="1" noChangeArrowheads="1"/>
          </p:cNvPicPr>
          <p:nvPr/>
        </p:nvPicPr>
        <p:blipFill>
          <a:blip r:embed="rId14" cstate="print"/>
          <a:srcRect/>
          <a:stretch>
            <a:fillRect/>
          </a:stretch>
        </p:blipFill>
        <p:spPr bwMode="auto">
          <a:xfrm>
            <a:off x="7772400" y="381000"/>
            <a:ext cx="914400" cy="923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545" r:id="rId1"/>
    <p:sldLayoutId id="2147487546" r:id="rId2"/>
    <p:sldLayoutId id="2147487547" r:id="rId3"/>
    <p:sldLayoutId id="2147487548" r:id="rId4"/>
    <p:sldLayoutId id="2147487549" r:id="rId5"/>
    <p:sldLayoutId id="2147487550" r:id="rId6"/>
    <p:sldLayoutId id="2147487501" r:id="rId7"/>
    <p:sldLayoutId id="2147487502" r:id="rId8"/>
    <p:sldLayoutId id="2147487503" r:id="rId9"/>
    <p:sldLayoutId id="2147487504" r:id="rId10"/>
    <p:sldLayoutId id="2147487505" r:id="rId11"/>
    <p:sldLayoutId id="2147487551" r:id="rId12"/>
  </p:sldLayoutIdLst>
  <p:hf hdr="0" dt="0"/>
  <p:txStyles>
    <p:titleStyle>
      <a:lvl1pPr algn="l" rtl="0" eaLnBrk="0" fontAlgn="base" hangingPunct="0">
        <a:lnSpc>
          <a:spcPts val="3000"/>
        </a:lnSpc>
        <a:spcBef>
          <a:spcPct val="0"/>
        </a:spcBef>
        <a:spcAft>
          <a:spcPct val="0"/>
        </a:spcAft>
        <a:defRPr sz="2800" b="1" kern="1200">
          <a:solidFill>
            <a:srgbClr val="0067AC"/>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99"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4100"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57200" y="6356350"/>
            <a:ext cx="3048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128"/>
                <a:cs typeface="+mn-cs"/>
              </a:defRPr>
            </a:lvl1pPr>
          </a:lstStyle>
          <a:p>
            <a:pPr>
              <a:defRPr/>
            </a:pPr>
            <a:r>
              <a:rPr lang="en-US"/>
              <a:t>© 2010 ICF International.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128"/>
                <a:cs typeface="+mn-cs"/>
              </a:defRPr>
            </a:lvl1pPr>
          </a:lstStyle>
          <a:p>
            <a:pPr>
              <a:defRPr/>
            </a:pPr>
            <a:fld id="{53D2D06C-99E0-4688-8141-7D000A372B72}" type="slidenum">
              <a:rPr lang="en-US"/>
              <a:pPr>
                <a:defRPr/>
              </a:pPr>
              <a:t>‹nº›</a:t>
            </a:fld>
            <a:endParaRPr lang="en-US"/>
          </a:p>
        </p:txBody>
      </p:sp>
      <p:cxnSp>
        <p:nvCxnSpPr>
          <p:cNvPr id="17" name="Straight Connector 16"/>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4104" name="Picture 4"/>
          <p:cNvPicPr>
            <a:picLocks noChangeAspect="1" noChangeArrowheads="1"/>
          </p:cNvPicPr>
          <p:nvPr/>
        </p:nvPicPr>
        <p:blipFill>
          <a:blip r:embed="rId14" cstate="print"/>
          <a:srcRect/>
          <a:stretch>
            <a:fillRect/>
          </a:stretch>
        </p:blipFill>
        <p:spPr bwMode="auto">
          <a:xfrm>
            <a:off x="7772400" y="381000"/>
            <a:ext cx="914400" cy="923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552" r:id="rId1"/>
    <p:sldLayoutId id="2147487553" r:id="rId2"/>
    <p:sldLayoutId id="2147487554" r:id="rId3"/>
    <p:sldLayoutId id="2147487555" r:id="rId4"/>
    <p:sldLayoutId id="2147487556" r:id="rId5"/>
    <p:sldLayoutId id="2147487557" r:id="rId6"/>
    <p:sldLayoutId id="2147487506" r:id="rId7"/>
    <p:sldLayoutId id="2147487507" r:id="rId8"/>
    <p:sldLayoutId id="2147487508" r:id="rId9"/>
    <p:sldLayoutId id="2147487509" r:id="rId10"/>
    <p:sldLayoutId id="2147487510" r:id="rId11"/>
    <p:sldLayoutId id="2147487558" r:id="rId12"/>
  </p:sldLayoutIdLst>
  <p:hf hdr="0" dt="0"/>
  <p:txStyles>
    <p:titleStyle>
      <a:lvl1pPr algn="l" rtl="0" eaLnBrk="0" fontAlgn="base" hangingPunct="0">
        <a:lnSpc>
          <a:spcPts val="3000"/>
        </a:lnSpc>
        <a:spcBef>
          <a:spcPct val="0"/>
        </a:spcBef>
        <a:spcAft>
          <a:spcPct val="0"/>
        </a:spcAft>
        <a:defRPr sz="2800" b="1" kern="1200">
          <a:solidFill>
            <a:srgbClr val="0067AC"/>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23"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5124"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57200" y="6356350"/>
            <a:ext cx="3048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128"/>
                <a:cs typeface="+mn-cs"/>
              </a:defRPr>
            </a:lvl1pPr>
          </a:lstStyle>
          <a:p>
            <a:pPr>
              <a:defRPr/>
            </a:pPr>
            <a:r>
              <a:rPr lang="en-US"/>
              <a:t>© 2010 ICF International.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128"/>
                <a:cs typeface="+mn-cs"/>
              </a:defRPr>
            </a:lvl1pPr>
          </a:lstStyle>
          <a:p>
            <a:pPr>
              <a:defRPr/>
            </a:pPr>
            <a:fld id="{A33E8DCF-196F-4DA8-A45C-96C257C97DB6}" type="slidenum">
              <a:rPr lang="en-US"/>
              <a:pPr>
                <a:defRPr/>
              </a:pPr>
              <a:t>‹nº›</a:t>
            </a:fld>
            <a:endParaRPr lang="en-US"/>
          </a:p>
        </p:txBody>
      </p:sp>
      <p:cxnSp>
        <p:nvCxnSpPr>
          <p:cNvPr id="17" name="Straight Connector 16"/>
          <p:cNvCxnSpPr/>
          <p:nvPr/>
        </p:nvCxnSpPr>
        <p:spPr>
          <a:xfrm>
            <a:off x="457200" y="6324600"/>
            <a:ext cx="82296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5128" name="Picture 5"/>
          <p:cNvPicPr>
            <a:picLocks noChangeAspect="1" noChangeArrowheads="1"/>
          </p:cNvPicPr>
          <p:nvPr/>
        </p:nvPicPr>
        <p:blipFill>
          <a:blip r:embed="rId14" cstate="print"/>
          <a:srcRect/>
          <a:stretch>
            <a:fillRect/>
          </a:stretch>
        </p:blipFill>
        <p:spPr bwMode="auto">
          <a:xfrm>
            <a:off x="7772400" y="381000"/>
            <a:ext cx="914400" cy="923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559" r:id="rId1"/>
    <p:sldLayoutId id="2147487560" r:id="rId2"/>
    <p:sldLayoutId id="2147487561" r:id="rId3"/>
    <p:sldLayoutId id="2147487562" r:id="rId4"/>
    <p:sldLayoutId id="2147487563" r:id="rId5"/>
    <p:sldLayoutId id="2147487564" r:id="rId6"/>
    <p:sldLayoutId id="2147487511" r:id="rId7"/>
    <p:sldLayoutId id="2147487512" r:id="rId8"/>
    <p:sldLayoutId id="2147487513" r:id="rId9"/>
    <p:sldLayoutId id="2147487514" r:id="rId10"/>
    <p:sldLayoutId id="2147487515" r:id="rId11"/>
    <p:sldLayoutId id="2147487565" r:id="rId12"/>
  </p:sldLayoutIdLst>
  <p:hf hdr="0" dt="0"/>
  <p:txStyles>
    <p:titleStyle>
      <a:lvl1pPr algn="l" rtl="0" eaLnBrk="0" fontAlgn="base" hangingPunct="0">
        <a:lnSpc>
          <a:spcPts val="3000"/>
        </a:lnSpc>
        <a:spcBef>
          <a:spcPct val="0"/>
        </a:spcBef>
        <a:spcAft>
          <a:spcPct val="0"/>
        </a:spcAft>
        <a:defRPr sz="2800" b="1" kern="1200">
          <a:solidFill>
            <a:srgbClr val="0067AC"/>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457200" y="381000"/>
            <a:ext cx="7265988" cy="9144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147" name="Title Placeholder 1"/>
          <p:cNvSpPr>
            <a:spLocks noGrp="1"/>
          </p:cNvSpPr>
          <p:nvPr>
            <p:ph type="title"/>
          </p:nvPr>
        </p:nvSpPr>
        <p:spPr bwMode="auto">
          <a:xfrm>
            <a:off x="457200" y="381000"/>
            <a:ext cx="7162800" cy="914400"/>
          </a:xfrm>
          <a:prstGeom prst="rect">
            <a:avLst/>
          </a:prstGeom>
          <a:noFill/>
          <a:ln w="9525" cmpd="dbl">
            <a:noFill/>
            <a:miter lim="800000"/>
            <a:headEnd/>
            <a:tailEnd/>
          </a:ln>
        </p:spPr>
        <p:txBody>
          <a:bodyPr vert="horz" wrap="square" lIns="91440" tIns="91440" rIns="91440" bIns="45720" numCol="1" anchor="t" anchorCtr="0" compatLnSpc="1">
            <a:prstTxWarp prst="textNoShape">
              <a:avLst/>
            </a:prstTxWarp>
          </a:bodyPr>
          <a:lstStyle/>
          <a:p>
            <a:pPr lvl="0"/>
            <a:r>
              <a:rPr lang="en-US"/>
              <a:t>Click to edit Master title style</a:t>
            </a:r>
          </a:p>
        </p:txBody>
      </p:sp>
      <p:sp>
        <p:nvSpPr>
          <p:cNvPr id="6148" name="Text Placeholder 2"/>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149" name="Picture 3"/>
          <p:cNvPicPr>
            <a:picLocks noChangeAspect="1" noChangeArrowheads="1"/>
          </p:cNvPicPr>
          <p:nvPr/>
        </p:nvPicPr>
        <p:blipFill>
          <a:blip r:embed="rId15" cstate="print"/>
          <a:srcRect/>
          <a:stretch>
            <a:fillRect/>
          </a:stretch>
        </p:blipFill>
        <p:spPr bwMode="auto">
          <a:xfrm>
            <a:off x="7772400" y="381000"/>
            <a:ext cx="914400" cy="923925"/>
          </a:xfrm>
          <a:prstGeom prst="rect">
            <a:avLst/>
          </a:prstGeom>
          <a:noFill/>
          <a:ln w="9525">
            <a:noFill/>
            <a:miter lim="800000"/>
            <a:headEnd/>
            <a:tailEnd/>
          </a:ln>
        </p:spPr>
      </p:pic>
      <p:sp>
        <p:nvSpPr>
          <p:cNvPr id="9" name="Rectangle 10"/>
          <p:cNvSpPr/>
          <p:nvPr/>
        </p:nvSpPr>
        <p:spPr>
          <a:xfrm>
            <a:off x="0" y="6477000"/>
            <a:ext cx="9144000" cy="381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 Box 5"/>
          <p:cNvSpPr txBox="1">
            <a:spLocks noChangeArrowheads="1"/>
          </p:cNvSpPr>
          <p:nvPr/>
        </p:nvSpPr>
        <p:spPr bwMode="auto">
          <a:xfrm>
            <a:off x="8085138" y="6553200"/>
            <a:ext cx="677862" cy="276225"/>
          </a:xfrm>
          <a:prstGeom prst="rect">
            <a:avLst/>
          </a:prstGeom>
          <a:noFill/>
          <a:ln w="9525">
            <a:noFill/>
            <a:miter lim="800000"/>
            <a:headEnd/>
            <a:tailEnd/>
          </a:ln>
          <a:effectLst/>
        </p:spPr>
        <p:txBody>
          <a:bodyPr>
            <a:spAutoFit/>
          </a:bodyPr>
          <a:lstStyle/>
          <a:p>
            <a:pPr algn="r">
              <a:spcBef>
                <a:spcPct val="50000"/>
              </a:spcBef>
              <a:defRPr/>
            </a:pPr>
            <a:fld id="{3AA1995F-3770-45CF-9724-C8EC5D70CC9A}" type="slidenum">
              <a:rPr lang="en-US" sz="1200" b="1">
                <a:solidFill>
                  <a:srgbClr val="0067AC"/>
                </a:solidFill>
                <a:latin typeface="Arial" charset="0"/>
                <a:ea typeface="ＭＳ Ｐゴシック" charset="-128"/>
                <a:cs typeface="+mn-cs"/>
              </a:rPr>
              <a:pPr algn="r">
                <a:spcBef>
                  <a:spcPct val="50000"/>
                </a:spcBef>
                <a:defRPr/>
              </a:pPr>
              <a:t>‹nº›</a:t>
            </a:fld>
            <a:endParaRPr lang="en-US" sz="1200" b="1" dirty="0">
              <a:solidFill>
                <a:srgbClr val="0067AC"/>
              </a:solidFill>
              <a:latin typeface="Arial" charset="0"/>
              <a:ea typeface="ＭＳ Ｐゴシック" charset="-128"/>
              <a:cs typeface="+mn-cs"/>
            </a:endParaRPr>
          </a:p>
        </p:txBody>
      </p:sp>
      <p:pic>
        <p:nvPicPr>
          <p:cNvPr id="6152" name="Imagem 13" descr="ICFnewtagline_300.wmf"/>
          <p:cNvPicPr>
            <a:picLocks noChangeAspect="1"/>
          </p:cNvPicPr>
          <p:nvPr/>
        </p:nvPicPr>
        <p:blipFill>
          <a:blip r:embed="rId16" cstate="print"/>
          <a:srcRect/>
          <a:stretch>
            <a:fillRect/>
          </a:stretch>
        </p:blipFill>
        <p:spPr bwMode="auto">
          <a:xfrm>
            <a:off x="1333500" y="6629400"/>
            <a:ext cx="2220913" cy="176213"/>
          </a:xfrm>
          <a:prstGeom prst="rect">
            <a:avLst/>
          </a:prstGeom>
          <a:noFill/>
          <a:ln w="9525">
            <a:noFill/>
            <a:miter lim="800000"/>
            <a:headEnd/>
            <a:tailEnd/>
          </a:ln>
        </p:spPr>
      </p:pic>
      <p:sp>
        <p:nvSpPr>
          <p:cNvPr id="15" name="TextBox 19"/>
          <p:cNvSpPr txBox="1"/>
          <p:nvPr/>
        </p:nvSpPr>
        <p:spPr>
          <a:xfrm>
            <a:off x="457200" y="6540500"/>
            <a:ext cx="941388" cy="304800"/>
          </a:xfrm>
          <a:prstGeom prst="rect">
            <a:avLst/>
          </a:prstGeom>
          <a:noFill/>
        </p:spPr>
        <p:txBody>
          <a:bodyPr>
            <a:spAutoFit/>
          </a:bodyPr>
          <a:lstStyle/>
          <a:p>
            <a:pPr>
              <a:defRPr/>
            </a:pPr>
            <a:r>
              <a:rPr lang="en-US" sz="1300" dirty="0">
                <a:solidFill>
                  <a:srgbClr val="0067AC"/>
                </a:solidFill>
                <a:latin typeface="Verdana" pitchFamily="34" charset="0"/>
                <a:ea typeface="ＭＳ Ｐゴシック" charset="-128"/>
                <a:cs typeface="+mn-cs"/>
              </a:rPr>
              <a:t>icfi.com</a:t>
            </a:r>
            <a:r>
              <a:rPr lang="en-US" sz="1300" b="1" dirty="0">
                <a:solidFill>
                  <a:srgbClr val="0067AC"/>
                </a:solidFill>
                <a:latin typeface="Arial" charset="0"/>
                <a:ea typeface="ＭＳ Ｐゴシック" charset="-128"/>
                <a:cs typeface="+mn-cs"/>
              </a:rPr>
              <a:t> </a:t>
            </a:r>
            <a:r>
              <a:rPr lang="en-US" sz="1400" dirty="0">
                <a:solidFill>
                  <a:srgbClr val="0067AC"/>
                </a:solidFill>
                <a:latin typeface="Arial" charset="0"/>
                <a:ea typeface="ＭＳ Ｐゴシック" charset="-128"/>
                <a:cs typeface="+mn-cs"/>
              </a:rPr>
              <a:t>|</a:t>
            </a:r>
            <a:endParaRPr lang="en-US" sz="1200" kern="1000" spc="-70" dirty="0">
              <a:solidFill>
                <a:srgbClr val="0067AC"/>
              </a:solidFill>
              <a:latin typeface="Verdana" pitchFamily="34" charset="0"/>
              <a:ea typeface="ＭＳ Ｐゴシック" charset="-128"/>
              <a:cs typeface="+mn-cs"/>
            </a:endParaRPr>
          </a:p>
        </p:txBody>
      </p:sp>
    </p:spTree>
  </p:cSld>
  <p:clrMap bg1="lt1" tx1="dk1" bg2="lt2" tx2="dk2" accent1="accent1" accent2="accent2" accent3="accent3" accent4="accent4" accent5="accent5" accent6="accent6" hlink="hlink" folHlink="folHlink"/>
  <p:sldLayoutIdLst>
    <p:sldLayoutId id="2147487516" r:id="rId1"/>
    <p:sldLayoutId id="2147487517" r:id="rId2"/>
    <p:sldLayoutId id="2147487566" r:id="rId3"/>
    <p:sldLayoutId id="2147487518" r:id="rId4"/>
    <p:sldLayoutId id="2147487567" r:id="rId5"/>
    <p:sldLayoutId id="2147487519" r:id="rId6"/>
    <p:sldLayoutId id="2147487520" r:id="rId7"/>
    <p:sldLayoutId id="2147487521" r:id="rId8"/>
    <p:sldLayoutId id="2147487522" r:id="rId9"/>
    <p:sldLayoutId id="2147487523" r:id="rId10"/>
    <p:sldLayoutId id="2147487524" r:id="rId11"/>
    <p:sldLayoutId id="2147487568" r:id="rId12"/>
    <p:sldLayoutId id="2147487525" r:id="rId13"/>
  </p:sldLayoutIdLst>
  <p:hf hdr="0" dt="0"/>
  <p:txStyles>
    <p:titleStyle>
      <a:lvl1pPr algn="l" rtl="0" eaLnBrk="0" fontAlgn="base" hangingPunct="0">
        <a:lnSpc>
          <a:spcPts val="3000"/>
        </a:lnSpc>
        <a:spcBef>
          <a:spcPct val="0"/>
        </a:spcBef>
        <a:spcAft>
          <a:spcPct val="0"/>
        </a:spcAft>
        <a:defRPr sz="2800" b="1" kern="1200">
          <a:solidFill>
            <a:srgbClr val="0067AC"/>
          </a:solidFill>
          <a:latin typeface="+mj-lt"/>
          <a:ea typeface="ＭＳ Ｐゴシック" charset="-128"/>
          <a:cs typeface="ＭＳ Ｐゴシック" charset="-128"/>
        </a:defRPr>
      </a:lvl1pPr>
      <a:lvl2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2pPr>
      <a:lvl3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3pPr>
      <a:lvl4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4pPr>
      <a:lvl5pPr algn="l" rtl="0" eaLnBrk="0" fontAlgn="base" hangingPunct="0">
        <a:lnSpc>
          <a:spcPts val="3000"/>
        </a:lnSpc>
        <a:spcBef>
          <a:spcPct val="0"/>
        </a:spcBef>
        <a:spcAft>
          <a:spcPct val="0"/>
        </a:spcAft>
        <a:defRPr sz="2800" b="1">
          <a:solidFill>
            <a:srgbClr val="0067AC"/>
          </a:solidFill>
          <a:latin typeface="Calibri" pitchFamily="34" charset="0"/>
          <a:ea typeface="ＭＳ Ｐゴシック" charset="-128"/>
          <a:cs typeface="ＭＳ Ｐゴシック" charset="-128"/>
        </a:defRPr>
      </a:lvl5pPr>
      <a:lvl6pPr marL="457200" algn="l" rtl="0" fontAlgn="base">
        <a:lnSpc>
          <a:spcPts val="3000"/>
        </a:lnSpc>
        <a:spcBef>
          <a:spcPct val="0"/>
        </a:spcBef>
        <a:spcAft>
          <a:spcPct val="0"/>
        </a:spcAft>
        <a:defRPr sz="2800" b="1">
          <a:solidFill>
            <a:srgbClr val="0067AC"/>
          </a:solidFill>
          <a:latin typeface="Calibri" pitchFamily="34" charset="0"/>
        </a:defRPr>
      </a:lvl6pPr>
      <a:lvl7pPr marL="914400" algn="l" rtl="0" fontAlgn="base">
        <a:lnSpc>
          <a:spcPts val="3000"/>
        </a:lnSpc>
        <a:spcBef>
          <a:spcPct val="0"/>
        </a:spcBef>
        <a:spcAft>
          <a:spcPct val="0"/>
        </a:spcAft>
        <a:defRPr sz="2800" b="1">
          <a:solidFill>
            <a:srgbClr val="0067AC"/>
          </a:solidFill>
          <a:latin typeface="Calibri" pitchFamily="34" charset="0"/>
        </a:defRPr>
      </a:lvl7pPr>
      <a:lvl8pPr marL="1371600" algn="l" rtl="0" fontAlgn="base">
        <a:lnSpc>
          <a:spcPts val="3000"/>
        </a:lnSpc>
        <a:spcBef>
          <a:spcPct val="0"/>
        </a:spcBef>
        <a:spcAft>
          <a:spcPct val="0"/>
        </a:spcAft>
        <a:defRPr sz="2800" b="1">
          <a:solidFill>
            <a:srgbClr val="0067AC"/>
          </a:solidFill>
          <a:latin typeface="Calibri" pitchFamily="34" charset="0"/>
        </a:defRPr>
      </a:lvl8pPr>
      <a:lvl9pPr marL="1828800" algn="l" rtl="0" fontAlgn="base">
        <a:lnSpc>
          <a:spcPts val="3000"/>
        </a:lnSpc>
        <a:spcBef>
          <a:spcPct val="0"/>
        </a:spcBef>
        <a:spcAft>
          <a:spcPct val="0"/>
        </a:spcAft>
        <a:defRPr sz="2800" b="1">
          <a:solidFill>
            <a:srgbClr val="0067AC"/>
          </a:solidFill>
          <a:latin typeface="Calibri" pitchFamily="34" charset="0"/>
        </a:defRPr>
      </a:lvl9pPr>
    </p:titleStyle>
    <p:body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vmlDrawing" Target="../drawings/vmlDrawing1.vml"/><Relationship Id="rId1" Type="http://schemas.openxmlformats.org/officeDocument/2006/relationships/themeOverride" Target="../theme/themeOverride1.xml"/><Relationship Id="rId5" Type="http://schemas.openxmlformats.org/officeDocument/2006/relationships/image" Target="../media/image1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3.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3.xml"/><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63.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6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63.xml"/><Relationship Id="rId5" Type="http://schemas.openxmlformats.org/officeDocument/2006/relationships/image" Target="../media/image24.emf"/><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3.xml"/><Relationship Id="rId4" Type="http://schemas.openxmlformats.org/officeDocument/2006/relationships/image" Target="../media/image14.jp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6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63.xml"/><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63.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63.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63.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63.xml"/><Relationship Id="rId4" Type="http://schemas.openxmlformats.org/officeDocument/2006/relationships/image" Target="../media/image25.emf"/></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63.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3.xml"/><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63.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63.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63.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63.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63.xml"/><Relationship Id="rId4" Type="http://schemas.openxmlformats.org/officeDocument/2006/relationships/image" Target="../media/image28.emf"/></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63.xml"/><Relationship Id="rId4" Type="http://schemas.openxmlformats.org/officeDocument/2006/relationships/image" Target="../media/image29.png"/></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63.xml"/><Relationship Id="rId4" Type="http://schemas.openxmlformats.org/officeDocument/2006/relationships/image" Target="../media/image30.png"/></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63.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6.xml"/><Relationship Id="rId1" Type="http://schemas.openxmlformats.org/officeDocument/2006/relationships/slideLayout" Target="../slideLayouts/slideLayout63.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3.xml"/><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63.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63.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0.xml"/><Relationship Id="rId1" Type="http://schemas.openxmlformats.org/officeDocument/2006/relationships/slideLayout" Target="../slideLayouts/slideLayout63.xml"/></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1.xml"/><Relationship Id="rId1" Type="http://schemas.openxmlformats.org/officeDocument/2006/relationships/slideLayout" Target="../slideLayouts/slideLayout63.xml"/></Relationships>
</file>

<file path=ppt/slides/_rels/slide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2.xml"/><Relationship Id="rId1" Type="http://schemas.openxmlformats.org/officeDocument/2006/relationships/slideLayout" Target="../slideLayouts/slideLayout63.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3.xml"/><Relationship Id="rId1" Type="http://schemas.openxmlformats.org/officeDocument/2006/relationships/slideLayout" Target="../slideLayouts/slideLayout63.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3.xml"/><Relationship Id="rId1" Type="http://schemas.openxmlformats.org/officeDocument/2006/relationships/vmlDrawing" Target="../drawings/vmlDrawing2.v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3.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6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3.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11"/>
          <p:cNvSpPr>
            <a:spLocks noChangeArrowheads="1"/>
          </p:cNvSpPr>
          <p:nvPr/>
        </p:nvSpPr>
        <p:spPr bwMode="auto">
          <a:xfrm>
            <a:off x="2843808" y="-1"/>
            <a:ext cx="630019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8" name="CaixaDeTexto 11"/>
          <p:cNvSpPr txBox="1"/>
          <p:nvPr/>
        </p:nvSpPr>
        <p:spPr>
          <a:xfrm>
            <a:off x="402982" y="2812639"/>
            <a:ext cx="2037844" cy="338554"/>
          </a:xfrm>
          <a:prstGeom prst="rect">
            <a:avLst/>
          </a:prstGeom>
          <a:noFill/>
        </p:spPr>
        <p:txBody>
          <a:bodyPr wrap="square">
            <a:spAutoFit/>
          </a:bodyPr>
          <a:lstStyle/>
          <a:p>
            <a:pPr eaLnBrk="0" hangingPunct="0">
              <a:spcBef>
                <a:spcPct val="20000"/>
              </a:spcBef>
              <a:buClr>
                <a:srgbClr val="0067AC"/>
              </a:buClr>
              <a:buSzPct val="90000"/>
              <a:defRPr/>
            </a:pPr>
            <a:r>
              <a:rPr lang="pt-BR" sz="1600" dirty="0">
                <a:solidFill>
                  <a:schemeClr val="accent6">
                    <a:lumMod val="75000"/>
                  </a:schemeClr>
                </a:solidFill>
                <a:latin typeface="+mn-lt"/>
                <a:ea typeface="Adobe Fan Heiti Std B" pitchFamily="34" charset="-128"/>
                <a:cs typeface="Geneva"/>
              </a:rPr>
              <a:t>www.factoenergy.com</a:t>
            </a:r>
          </a:p>
        </p:txBody>
      </p:sp>
      <p:graphicFrame>
        <p:nvGraphicFramePr>
          <p:cNvPr id="9" name="Objeto 8"/>
          <p:cNvGraphicFramePr>
            <a:graphicFrameLocks noChangeAspect="1"/>
          </p:cNvGraphicFramePr>
          <p:nvPr>
            <p:extLst>
              <p:ext uri="{D42A27DB-BD31-4B8C-83A1-F6EECF244321}">
                <p14:modId xmlns:p14="http://schemas.microsoft.com/office/powerpoint/2010/main" val="3455422671"/>
              </p:ext>
            </p:extLst>
          </p:nvPr>
        </p:nvGraphicFramePr>
        <p:xfrm>
          <a:off x="0" y="0"/>
          <a:ext cx="2843808" cy="2843808"/>
        </p:xfrm>
        <a:graphic>
          <a:graphicData uri="http://schemas.openxmlformats.org/presentationml/2006/ole">
            <mc:AlternateContent xmlns:mc="http://schemas.openxmlformats.org/markup-compatibility/2006">
              <mc:Choice xmlns:v="urn:schemas-microsoft-com:vml" Requires="v">
                <p:oleObj spid="_x0000_s115099" name="Imagen de mapa de bits" r:id="rId4" imgW="16876190" imgH="16876190" progId="PBrush">
                  <p:embed/>
                </p:oleObj>
              </mc:Choice>
              <mc:Fallback>
                <p:oleObj name="Imagen de mapa de bits" r:id="rId4" imgW="16876190" imgH="16876190" progId="PBrush">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43808" cy="28438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CaixaDeTexto 9">
            <a:extLst>
              <a:ext uri="{FF2B5EF4-FFF2-40B4-BE49-F238E27FC236}">
                <a16:creationId xmlns:a16="http://schemas.microsoft.com/office/drawing/2014/main" id="{FCF56264-256A-417B-8C5E-06F5E339BDC3}"/>
              </a:ext>
            </a:extLst>
          </p:cNvPr>
          <p:cNvSpPr txBox="1"/>
          <p:nvPr/>
        </p:nvSpPr>
        <p:spPr>
          <a:xfrm>
            <a:off x="2428859" y="5956192"/>
            <a:ext cx="5506819" cy="338554"/>
          </a:xfrm>
          <a:prstGeom prst="rect">
            <a:avLst/>
          </a:prstGeom>
          <a:noFill/>
        </p:spPr>
        <p:txBody>
          <a:bodyPr wrap="square" rtlCol="0">
            <a:spAutoFit/>
          </a:bodyPr>
          <a:lstStyle/>
          <a:p>
            <a:pPr algn="r" eaLnBrk="0" hangingPunct="0">
              <a:spcBef>
                <a:spcPct val="20000"/>
              </a:spcBef>
              <a:buClr>
                <a:srgbClr val="0067AC"/>
              </a:buClr>
              <a:buSzPct val="90000"/>
              <a:defRPr/>
            </a:pPr>
            <a:r>
              <a:rPr lang="pt-BR" sz="1600" dirty="0">
                <a:solidFill>
                  <a:schemeClr val="bg1">
                    <a:lumMod val="95000"/>
                  </a:schemeClr>
                </a:solidFill>
                <a:ea typeface="Kozuka Gothic Pro M" pitchFamily="34" charset="-128"/>
              </a:rPr>
              <a:t>Cochabamba, 15 de </a:t>
            </a:r>
            <a:r>
              <a:rPr lang="es-ES" sz="1600" dirty="0">
                <a:solidFill>
                  <a:schemeClr val="bg1">
                    <a:lumMod val="95000"/>
                  </a:schemeClr>
                </a:solidFill>
                <a:ea typeface="Kozuka Gothic Pro M" pitchFamily="34" charset="-128"/>
              </a:rPr>
              <a:t>Octubre d</a:t>
            </a:r>
            <a:r>
              <a:rPr lang="pt-BR" sz="1600" dirty="0">
                <a:solidFill>
                  <a:schemeClr val="bg1">
                    <a:lumMod val="95000"/>
                  </a:schemeClr>
                </a:solidFill>
                <a:ea typeface="Kozuka Gothic Pro M" pitchFamily="34" charset="-128"/>
              </a:rPr>
              <a:t>e 2018</a:t>
            </a:r>
          </a:p>
        </p:txBody>
      </p:sp>
      <p:sp>
        <p:nvSpPr>
          <p:cNvPr id="7" name="Retângulo 6">
            <a:extLst>
              <a:ext uri="{FF2B5EF4-FFF2-40B4-BE49-F238E27FC236}">
                <a16:creationId xmlns:a16="http://schemas.microsoft.com/office/drawing/2014/main" id="{F0671DDB-EB17-488E-B391-0FFDC9C32A9A}"/>
              </a:ext>
            </a:extLst>
          </p:cNvPr>
          <p:cNvSpPr/>
          <p:nvPr/>
        </p:nvSpPr>
        <p:spPr>
          <a:xfrm>
            <a:off x="2987824" y="3163228"/>
            <a:ext cx="5760639" cy="954107"/>
          </a:xfrm>
          <a:prstGeom prst="rect">
            <a:avLst/>
          </a:prstGeom>
        </p:spPr>
        <p:txBody>
          <a:bodyPr wrap="square">
            <a:spAutoFit/>
          </a:bodyPr>
          <a:lstStyle/>
          <a:p>
            <a:pPr algn="ctr" eaLnBrk="0" hangingPunct="0">
              <a:spcBef>
                <a:spcPct val="20000"/>
              </a:spcBef>
              <a:buClr>
                <a:srgbClr val="0067AC"/>
              </a:buClr>
              <a:buSzPct val="90000"/>
              <a:defRPr/>
            </a:pPr>
            <a:r>
              <a:rPr lang="es-ES" sz="2800" b="1" dirty="0">
                <a:solidFill>
                  <a:schemeClr val="bg1">
                    <a:lumMod val="95000"/>
                  </a:schemeClr>
                </a:solidFill>
                <a:latin typeface="Kozuka Gothic Pro M" pitchFamily="34" charset="-128"/>
                <a:ea typeface="Kozuka Gothic Pro M" pitchFamily="34" charset="-128"/>
                <a:cs typeface="Geneva"/>
              </a:rPr>
              <a:t>Subastas de Energías Renovables en Brasil</a:t>
            </a:r>
            <a:endParaRPr lang="es-ES" i="1" dirty="0">
              <a:solidFill>
                <a:schemeClr val="bg1">
                  <a:lumMod val="95000"/>
                </a:schemeClr>
              </a:solidFill>
              <a:latin typeface="Kozuka Gothic Pro M" pitchFamily="34" charset="-128"/>
              <a:ea typeface="Kozuka Gothic Pro M" pitchFamily="34" charset="-128"/>
              <a:cs typeface="Geneva"/>
            </a:endParaRPr>
          </a:p>
        </p:txBody>
      </p:sp>
      <p:sp>
        <p:nvSpPr>
          <p:cNvPr id="13" name="Retângulo 12">
            <a:extLst>
              <a:ext uri="{FF2B5EF4-FFF2-40B4-BE49-F238E27FC236}">
                <a16:creationId xmlns:a16="http://schemas.microsoft.com/office/drawing/2014/main" id="{D239854E-FE88-451F-963C-ECC24ADB3F0A}"/>
              </a:ext>
            </a:extLst>
          </p:cNvPr>
          <p:cNvSpPr/>
          <p:nvPr/>
        </p:nvSpPr>
        <p:spPr>
          <a:xfrm>
            <a:off x="3013044" y="480240"/>
            <a:ext cx="5760639" cy="1815882"/>
          </a:xfrm>
          <a:prstGeom prst="rect">
            <a:avLst/>
          </a:prstGeom>
        </p:spPr>
        <p:txBody>
          <a:bodyPr wrap="square">
            <a:spAutoFit/>
          </a:bodyPr>
          <a:lstStyle/>
          <a:p>
            <a:pPr algn="just" eaLnBrk="0" hangingPunct="0">
              <a:spcBef>
                <a:spcPct val="20000"/>
              </a:spcBef>
              <a:buClr>
                <a:srgbClr val="0067AC"/>
              </a:buClr>
              <a:buSzPct val="90000"/>
              <a:defRPr/>
            </a:pPr>
            <a:r>
              <a:rPr lang="es-ES" sz="2800" i="1" dirty="0">
                <a:solidFill>
                  <a:schemeClr val="bg1">
                    <a:lumMod val="95000"/>
                  </a:schemeClr>
                </a:solidFill>
                <a:latin typeface="Kozuka Gothic Pro M" pitchFamily="34" charset="-128"/>
                <a:ea typeface="Kozuka Gothic Pro M" pitchFamily="34" charset="-128"/>
                <a:cs typeface="Geneva"/>
              </a:rPr>
              <a:t>Congreso Internacional de Mecanismos de Incentivos para Energías Renovables en América Latina.</a:t>
            </a:r>
            <a:endParaRPr lang="es-ES" i="1" dirty="0">
              <a:solidFill>
                <a:schemeClr val="bg1">
                  <a:lumMod val="95000"/>
                </a:schemeClr>
              </a:solidFill>
              <a:latin typeface="Kozuka Gothic Pro M" pitchFamily="34" charset="-128"/>
              <a:ea typeface="Kozuka Gothic Pro M" pitchFamily="34" charset="-128"/>
              <a:cs typeface="Geneva"/>
            </a:endParaRPr>
          </a:p>
        </p:txBody>
      </p:sp>
    </p:spTree>
    <p:extLst>
      <p:ext uri="{BB962C8B-B14F-4D97-AF65-F5344CB8AC3E}">
        <p14:creationId xmlns:p14="http://schemas.microsoft.com/office/powerpoint/2010/main" val="3478960907"/>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pic>
        <p:nvPicPr>
          <p:cNvPr id="2" name="Imagem 1">
            <a:extLst>
              <a:ext uri="{FF2B5EF4-FFF2-40B4-BE49-F238E27FC236}">
                <a16:creationId xmlns:a16="http://schemas.microsoft.com/office/drawing/2014/main" id="{CDE37BBB-4598-4569-BE05-3911F415C2A0}"/>
              </a:ext>
            </a:extLst>
          </p:cNvPr>
          <p:cNvPicPr>
            <a:picLocks noChangeAspect="1"/>
          </p:cNvPicPr>
          <p:nvPr/>
        </p:nvPicPr>
        <p:blipFill>
          <a:blip r:embed="rId4"/>
          <a:stretch>
            <a:fillRect/>
          </a:stretch>
        </p:blipFill>
        <p:spPr>
          <a:xfrm>
            <a:off x="321423" y="705309"/>
            <a:ext cx="8229926" cy="5348389"/>
          </a:xfrm>
          <a:prstGeom prst="rect">
            <a:avLst/>
          </a:prstGeom>
        </p:spPr>
      </p:pic>
      <p:sp>
        <p:nvSpPr>
          <p:cNvPr id="8" name="CaixaDeTexto 7">
            <a:extLst>
              <a:ext uri="{FF2B5EF4-FFF2-40B4-BE49-F238E27FC236}">
                <a16:creationId xmlns:a16="http://schemas.microsoft.com/office/drawing/2014/main" id="{9CDC985F-DE5B-4EBF-A08C-966B9ABFAD34}"/>
              </a:ext>
            </a:extLst>
          </p:cNvPr>
          <p:cNvSpPr txBox="1"/>
          <p:nvPr/>
        </p:nvSpPr>
        <p:spPr>
          <a:xfrm>
            <a:off x="338954"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Atractividad para inversiones en E.R</a:t>
            </a:r>
          </a:p>
        </p:txBody>
      </p:sp>
      <p:sp>
        <p:nvSpPr>
          <p:cNvPr id="4" name="CaixaDeTexto 3">
            <a:extLst>
              <a:ext uri="{FF2B5EF4-FFF2-40B4-BE49-F238E27FC236}">
                <a16:creationId xmlns:a16="http://schemas.microsoft.com/office/drawing/2014/main" id="{00F143C4-7407-46F2-9342-BB3A8ADDE579}"/>
              </a:ext>
            </a:extLst>
          </p:cNvPr>
          <p:cNvSpPr txBox="1"/>
          <p:nvPr/>
        </p:nvSpPr>
        <p:spPr>
          <a:xfrm>
            <a:off x="6012160" y="6484694"/>
            <a:ext cx="2645387" cy="369332"/>
          </a:xfrm>
          <a:prstGeom prst="rect">
            <a:avLst/>
          </a:prstGeom>
          <a:noFill/>
        </p:spPr>
        <p:txBody>
          <a:bodyPr wrap="square" rtlCol="0">
            <a:spAutoFit/>
          </a:bodyPr>
          <a:lstStyle/>
          <a:p>
            <a:r>
              <a:rPr lang="es-ES" dirty="0"/>
              <a:t>RECAI 51 (E&amp;Y, 2018)</a:t>
            </a:r>
          </a:p>
        </p:txBody>
      </p:sp>
      <p:sp>
        <p:nvSpPr>
          <p:cNvPr id="10" name="Elipse 9">
            <a:extLst>
              <a:ext uri="{FF2B5EF4-FFF2-40B4-BE49-F238E27FC236}">
                <a16:creationId xmlns:a16="http://schemas.microsoft.com/office/drawing/2014/main" id="{C9A44914-8B9C-4627-B107-98CC4E7A388C}"/>
              </a:ext>
            </a:extLst>
          </p:cNvPr>
          <p:cNvSpPr/>
          <p:nvPr/>
        </p:nvSpPr>
        <p:spPr>
          <a:xfrm>
            <a:off x="3851920" y="2348880"/>
            <a:ext cx="216024" cy="18722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249128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pic>
        <p:nvPicPr>
          <p:cNvPr id="2" name="Imagem 1">
            <a:extLst>
              <a:ext uri="{FF2B5EF4-FFF2-40B4-BE49-F238E27FC236}">
                <a16:creationId xmlns:a16="http://schemas.microsoft.com/office/drawing/2014/main" id="{65EFDAE0-3E8D-4AAA-AEC5-D98FCEEDC036}"/>
              </a:ext>
            </a:extLst>
          </p:cNvPr>
          <p:cNvPicPr>
            <a:picLocks noChangeAspect="1"/>
          </p:cNvPicPr>
          <p:nvPr/>
        </p:nvPicPr>
        <p:blipFill>
          <a:blip r:embed="rId4"/>
          <a:stretch>
            <a:fillRect/>
          </a:stretch>
        </p:blipFill>
        <p:spPr>
          <a:xfrm>
            <a:off x="317130" y="958679"/>
            <a:ext cx="7953210" cy="4680520"/>
          </a:xfrm>
          <a:prstGeom prst="rect">
            <a:avLst/>
          </a:prstGeom>
        </p:spPr>
      </p:pic>
      <p:sp>
        <p:nvSpPr>
          <p:cNvPr id="4" name="CaixaDeTexto 3">
            <a:extLst>
              <a:ext uri="{FF2B5EF4-FFF2-40B4-BE49-F238E27FC236}">
                <a16:creationId xmlns:a16="http://schemas.microsoft.com/office/drawing/2014/main" id="{73062BC8-8FD7-4B60-BC8F-6F787E3044E9}"/>
              </a:ext>
            </a:extLst>
          </p:cNvPr>
          <p:cNvSpPr txBox="1"/>
          <p:nvPr/>
        </p:nvSpPr>
        <p:spPr>
          <a:xfrm>
            <a:off x="5492406" y="5639199"/>
            <a:ext cx="2767699" cy="369332"/>
          </a:xfrm>
          <a:prstGeom prst="rect">
            <a:avLst/>
          </a:prstGeom>
          <a:noFill/>
        </p:spPr>
        <p:txBody>
          <a:bodyPr wrap="square" rtlCol="0">
            <a:spAutoFit/>
          </a:bodyPr>
          <a:lstStyle/>
          <a:p>
            <a:r>
              <a:rPr lang="es-ES" dirty="0"/>
              <a:t>Fuente: REN21 (2018)</a:t>
            </a:r>
          </a:p>
        </p:txBody>
      </p:sp>
      <p:sp>
        <p:nvSpPr>
          <p:cNvPr id="9" name="CaixaDeTexto 8">
            <a:extLst>
              <a:ext uri="{FF2B5EF4-FFF2-40B4-BE49-F238E27FC236}">
                <a16:creationId xmlns:a16="http://schemas.microsoft.com/office/drawing/2014/main" id="{3E726FA6-C6B9-446B-AE4B-9F2286C9CC61}"/>
              </a:ext>
            </a:extLst>
          </p:cNvPr>
          <p:cNvSpPr txBox="1"/>
          <p:nvPr/>
        </p:nvSpPr>
        <p:spPr>
          <a:xfrm>
            <a:off x="338954"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Generación de Empleos</a:t>
            </a:r>
          </a:p>
        </p:txBody>
      </p:sp>
      <p:sp>
        <p:nvSpPr>
          <p:cNvPr id="5" name="Elipse 4">
            <a:extLst>
              <a:ext uri="{FF2B5EF4-FFF2-40B4-BE49-F238E27FC236}">
                <a16:creationId xmlns:a16="http://schemas.microsoft.com/office/drawing/2014/main" id="{08F4EDC7-BDDA-43BE-B4F3-6B62FBB8B972}"/>
              </a:ext>
            </a:extLst>
          </p:cNvPr>
          <p:cNvSpPr/>
          <p:nvPr/>
        </p:nvSpPr>
        <p:spPr>
          <a:xfrm>
            <a:off x="3347864" y="849469"/>
            <a:ext cx="1008112" cy="51590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12453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7" name="CaixaDeTexto 6">
            <a:extLst>
              <a:ext uri="{FF2B5EF4-FFF2-40B4-BE49-F238E27FC236}">
                <a16:creationId xmlns:a16="http://schemas.microsoft.com/office/drawing/2014/main" id="{D6A162DC-3F34-4AC2-9A51-B716D7CA584A}"/>
              </a:ext>
            </a:extLst>
          </p:cNvPr>
          <p:cNvSpPr txBox="1"/>
          <p:nvPr/>
        </p:nvSpPr>
        <p:spPr>
          <a:xfrm>
            <a:off x="323094"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Macroeconomía</a:t>
            </a:r>
          </a:p>
        </p:txBody>
      </p:sp>
      <p:sp>
        <p:nvSpPr>
          <p:cNvPr id="2" name="CaixaDeTexto 1">
            <a:extLst>
              <a:ext uri="{FF2B5EF4-FFF2-40B4-BE49-F238E27FC236}">
                <a16:creationId xmlns:a16="http://schemas.microsoft.com/office/drawing/2014/main" id="{83914C08-D0D9-47CF-87AD-CE1FE34F35A0}"/>
              </a:ext>
            </a:extLst>
          </p:cNvPr>
          <p:cNvSpPr txBox="1"/>
          <p:nvPr/>
        </p:nvSpPr>
        <p:spPr>
          <a:xfrm>
            <a:off x="377499" y="1146229"/>
            <a:ext cx="7902843" cy="3693319"/>
          </a:xfrm>
          <a:prstGeom prst="rect">
            <a:avLst/>
          </a:prstGeom>
          <a:noFill/>
        </p:spPr>
        <p:txBody>
          <a:bodyPr wrap="square" rtlCol="0">
            <a:spAutoFit/>
          </a:bodyPr>
          <a:lstStyle/>
          <a:p>
            <a:pPr algn="just"/>
            <a:r>
              <a:rPr lang="es-ES" dirty="0"/>
              <a:t>En términos de Producto Interior Bruto (PIB), Brasil es la 9ª economía mundial, de acuerdo con los datos de Banco Mundial. Con 208 millones de habitantes, es el país más poblado de LAC y el 5º del mundo. </a:t>
            </a:r>
          </a:p>
          <a:p>
            <a:pPr algn="just"/>
            <a:endParaRPr lang="es-ES" dirty="0"/>
          </a:p>
          <a:p>
            <a:pPr marL="285750" indent="-285750" algn="just">
              <a:buFont typeface="Arial" panose="020B0604020202020204" pitchFamily="34" charset="0"/>
              <a:buChar char="•"/>
            </a:pPr>
            <a:r>
              <a:rPr lang="es-ES" dirty="0"/>
              <a:t>El crecimiento económico estancado desde 2014;</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Ajustes fiscales, junto a las restrictivas políticas monetarias y de crédito, continúan limitando la demanda interna en el corto plazo;</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Fuerte inestabilidad política retrasan la recuperación de la inversión, tanto domestica como extranjera;</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Bajo crecimiento del PIB (1,4% 2018)</a:t>
            </a:r>
          </a:p>
        </p:txBody>
      </p:sp>
    </p:spTree>
    <p:extLst>
      <p:ext uri="{BB962C8B-B14F-4D97-AF65-F5344CB8AC3E}">
        <p14:creationId xmlns:p14="http://schemas.microsoft.com/office/powerpoint/2010/main" val="500773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5" name="CaixaDeTexto 4">
            <a:extLst>
              <a:ext uri="{FF2B5EF4-FFF2-40B4-BE49-F238E27FC236}">
                <a16:creationId xmlns:a16="http://schemas.microsoft.com/office/drawing/2014/main" id="{CCBDC1B5-18D1-4AC0-A492-4909570146CA}"/>
              </a:ext>
            </a:extLst>
          </p:cNvPr>
          <p:cNvSpPr txBox="1"/>
          <p:nvPr/>
        </p:nvSpPr>
        <p:spPr>
          <a:xfrm>
            <a:off x="971600" y="228331"/>
            <a:ext cx="6733184"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Organización del Sector Eléctrico</a:t>
            </a:r>
          </a:p>
          <a:p>
            <a:pPr algn="ctr" eaLnBrk="0" hangingPunct="0">
              <a:spcBef>
                <a:spcPct val="20000"/>
              </a:spcBef>
              <a:buClr>
                <a:srgbClr val="0067AC"/>
              </a:buClr>
              <a:buSzPct val="90000"/>
              <a:defRPr/>
            </a:pPr>
            <a:endParaRPr lang="pt-BR" sz="2800" b="1" dirty="0">
              <a:solidFill>
                <a:schemeClr val="accent6">
                  <a:lumMod val="75000"/>
                </a:schemeClr>
              </a:solidFill>
              <a:latin typeface="Adobe Fan Heiti Std B" pitchFamily="34" charset="-128"/>
              <a:ea typeface="Adobe Fan Heiti Std B" pitchFamily="34" charset="-128"/>
              <a:cs typeface="Geneva"/>
            </a:endParaRPr>
          </a:p>
        </p:txBody>
      </p:sp>
      <p:pic>
        <p:nvPicPr>
          <p:cNvPr id="3" name="Imagem 2">
            <a:extLst>
              <a:ext uri="{FF2B5EF4-FFF2-40B4-BE49-F238E27FC236}">
                <a16:creationId xmlns:a16="http://schemas.microsoft.com/office/drawing/2014/main" id="{C46C92FF-BED5-4082-91B7-77482BB27051}"/>
              </a:ext>
            </a:extLst>
          </p:cNvPr>
          <p:cNvPicPr>
            <a:picLocks noChangeAspect="1"/>
          </p:cNvPicPr>
          <p:nvPr/>
        </p:nvPicPr>
        <p:blipFill>
          <a:blip r:embed="rId4"/>
          <a:stretch>
            <a:fillRect/>
          </a:stretch>
        </p:blipFill>
        <p:spPr>
          <a:xfrm>
            <a:off x="53099" y="1189383"/>
            <a:ext cx="8575750" cy="5191945"/>
          </a:xfrm>
          <a:prstGeom prst="rect">
            <a:avLst/>
          </a:prstGeom>
        </p:spPr>
      </p:pic>
      <p:sp>
        <p:nvSpPr>
          <p:cNvPr id="2" name="CaixaDeTexto 1">
            <a:extLst>
              <a:ext uri="{FF2B5EF4-FFF2-40B4-BE49-F238E27FC236}">
                <a16:creationId xmlns:a16="http://schemas.microsoft.com/office/drawing/2014/main" id="{78379F82-BAC4-48CD-BD84-397449836FC4}"/>
              </a:ext>
            </a:extLst>
          </p:cNvPr>
          <p:cNvSpPr txBox="1"/>
          <p:nvPr/>
        </p:nvSpPr>
        <p:spPr>
          <a:xfrm>
            <a:off x="8704" y="1189383"/>
            <a:ext cx="1971007" cy="1477328"/>
          </a:xfrm>
          <a:prstGeom prst="rect">
            <a:avLst/>
          </a:prstGeom>
          <a:solidFill>
            <a:schemeClr val="accent6">
              <a:lumMod val="50000"/>
            </a:schemeClr>
          </a:solidFill>
        </p:spPr>
        <p:txBody>
          <a:bodyPr wrap="square" rtlCol="0">
            <a:spAutoFit/>
          </a:bodyPr>
          <a:lstStyle/>
          <a:p>
            <a:endParaRPr lang="es-ES" dirty="0">
              <a:solidFill>
                <a:schemeClr val="bg1"/>
              </a:solidFill>
            </a:endParaRPr>
          </a:p>
          <a:p>
            <a:endParaRPr lang="es-ES" dirty="0">
              <a:solidFill>
                <a:schemeClr val="bg1"/>
              </a:solidFill>
            </a:endParaRPr>
          </a:p>
          <a:p>
            <a:pPr algn="ctr"/>
            <a:r>
              <a:rPr lang="es-ES" dirty="0">
                <a:solidFill>
                  <a:schemeClr val="bg1"/>
                </a:solidFill>
              </a:rPr>
              <a:t>Políticas</a:t>
            </a:r>
          </a:p>
          <a:p>
            <a:endParaRPr lang="es-ES" dirty="0">
              <a:solidFill>
                <a:schemeClr val="bg1"/>
              </a:solidFill>
            </a:endParaRPr>
          </a:p>
          <a:p>
            <a:endParaRPr lang="es-ES" dirty="0">
              <a:solidFill>
                <a:schemeClr val="bg1"/>
              </a:solidFill>
            </a:endParaRPr>
          </a:p>
        </p:txBody>
      </p:sp>
      <p:sp>
        <p:nvSpPr>
          <p:cNvPr id="9" name="CaixaDeTexto 8">
            <a:extLst>
              <a:ext uri="{FF2B5EF4-FFF2-40B4-BE49-F238E27FC236}">
                <a16:creationId xmlns:a16="http://schemas.microsoft.com/office/drawing/2014/main" id="{9C1ABE45-CD79-44AC-801B-1210771A3852}"/>
              </a:ext>
            </a:extLst>
          </p:cNvPr>
          <p:cNvSpPr txBox="1"/>
          <p:nvPr/>
        </p:nvSpPr>
        <p:spPr>
          <a:xfrm>
            <a:off x="2195736" y="1268616"/>
            <a:ext cx="2198225" cy="861774"/>
          </a:xfrm>
          <a:prstGeom prst="rect">
            <a:avLst/>
          </a:prstGeom>
          <a:solidFill>
            <a:schemeClr val="accent6">
              <a:lumMod val="50000"/>
            </a:schemeClr>
          </a:solidFill>
        </p:spPr>
        <p:txBody>
          <a:bodyPr wrap="square" rtlCol="0">
            <a:spAutoFit/>
          </a:bodyPr>
          <a:lstStyle/>
          <a:p>
            <a:pPr algn="ctr"/>
            <a:r>
              <a:rPr lang="es-ES" sz="1600" dirty="0">
                <a:solidFill>
                  <a:schemeClr val="bg1"/>
                </a:solidFill>
              </a:rPr>
              <a:t>Congreso Nacional (Leyes)</a:t>
            </a:r>
          </a:p>
          <a:p>
            <a:pPr algn="ctr"/>
            <a:endParaRPr lang="es-ES" dirty="0">
              <a:solidFill>
                <a:schemeClr val="bg1"/>
              </a:solidFill>
            </a:endParaRPr>
          </a:p>
        </p:txBody>
      </p:sp>
      <p:sp>
        <p:nvSpPr>
          <p:cNvPr id="4" name="Retângulo 3">
            <a:extLst>
              <a:ext uri="{FF2B5EF4-FFF2-40B4-BE49-F238E27FC236}">
                <a16:creationId xmlns:a16="http://schemas.microsoft.com/office/drawing/2014/main" id="{AF5E8D9A-FA07-4E3E-8FF0-50D309954FBD}"/>
              </a:ext>
            </a:extLst>
          </p:cNvPr>
          <p:cNvSpPr/>
          <p:nvPr/>
        </p:nvSpPr>
        <p:spPr>
          <a:xfrm>
            <a:off x="4462669" y="1189383"/>
            <a:ext cx="4095478" cy="511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aixaDeTexto 11">
            <a:extLst>
              <a:ext uri="{FF2B5EF4-FFF2-40B4-BE49-F238E27FC236}">
                <a16:creationId xmlns:a16="http://schemas.microsoft.com/office/drawing/2014/main" id="{58A5CCEC-7A66-4CD1-89EF-D06DB6101785}"/>
              </a:ext>
            </a:extLst>
          </p:cNvPr>
          <p:cNvSpPr txBox="1"/>
          <p:nvPr/>
        </p:nvSpPr>
        <p:spPr>
          <a:xfrm>
            <a:off x="4473872" y="1268616"/>
            <a:ext cx="4073072" cy="338554"/>
          </a:xfrm>
          <a:prstGeom prst="rect">
            <a:avLst/>
          </a:prstGeom>
          <a:solidFill>
            <a:schemeClr val="accent6">
              <a:lumMod val="50000"/>
            </a:schemeClr>
          </a:solidFill>
        </p:spPr>
        <p:txBody>
          <a:bodyPr wrap="square" rtlCol="0">
            <a:spAutoFit/>
          </a:bodyPr>
          <a:lstStyle/>
          <a:p>
            <a:pPr algn="ctr"/>
            <a:r>
              <a:rPr lang="es-ES" sz="1600" dirty="0">
                <a:solidFill>
                  <a:schemeClr val="bg1"/>
                </a:solidFill>
              </a:rPr>
              <a:t>Presidencia de la República (decretos)</a:t>
            </a:r>
            <a:endParaRPr lang="es-ES" dirty="0">
              <a:solidFill>
                <a:schemeClr val="bg1"/>
              </a:solidFill>
            </a:endParaRPr>
          </a:p>
        </p:txBody>
      </p:sp>
      <p:sp>
        <p:nvSpPr>
          <p:cNvPr id="14" name="CaixaDeTexto 13">
            <a:extLst>
              <a:ext uri="{FF2B5EF4-FFF2-40B4-BE49-F238E27FC236}">
                <a16:creationId xmlns:a16="http://schemas.microsoft.com/office/drawing/2014/main" id="{FB1B49BD-2951-4A56-9AA5-59E0ADFFC317}"/>
              </a:ext>
            </a:extLst>
          </p:cNvPr>
          <p:cNvSpPr txBox="1"/>
          <p:nvPr/>
        </p:nvSpPr>
        <p:spPr>
          <a:xfrm>
            <a:off x="4473872" y="1647547"/>
            <a:ext cx="1321852" cy="492443"/>
          </a:xfrm>
          <a:prstGeom prst="rect">
            <a:avLst/>
          </a:prstGeom>
          <a:solidFill>
            <a:schemeClr val="accent6">
              <a:lumMod val="50000"/>
            </a:schemeClr>
          </a:solidFill>
        </p:spPr>
        <p:txBody>
          <a:bodyPr wrap="square" rtlCol="0">
            <a:spAutoFit/>
          </a:bodyPr>
          <a:lstStyle/>
          <a:p>
            <a:pPr algn="ctr"/>
            <a:r>
              <a:rPr lang="es-ES" sz="1200" dirty="0">
                <a:solidFill>
                  <a:schemeClr val="bg1"/>
                </a:solidFill>
              </a:rPr>
              <a:t>CNPE</a:t>
            </a:r>
          </a:p>
          <a:p>
            <a:pPr algn="ctr"/>
            <a:endParaRPr lang="es-ES" sz="1400" dirty="0">
              <a:solidFill>
                <a:schemeClr val="bg1"/>
              </a:solidFill>
            </a:endParaRPr>
          </a:p>
        </p:txBody>
      </p:sp>
      <p:sp>
        <p:nvSpPr>
          <p:cNvPr id="18" name="CaixaDeTexto 17">
            <a:extLst>
              <a:ext uri="{FF2B5EF4-FFF2-40B4-BE49-F238E27FC236}">
                <a16:creationId xmlns:a16="http://schemas.microsoft.com/office/drawing/2014/main" id="{7EAD2760-FBBA-4ABA-885D-E6F3B7C80E31}"/>
              </a:ext>
            </a:extLst>
          </p:cNvPr>
          <p:cNvSpPr txBox="1"/>
          <p:nvPr/>
        </p:nvSpPr>
        <p:spPr>
          <a:xfrm>
            <a:off x="5902537" y="1647547"/>
            <a:ext cx="1321852" cy="492443"/>
          </a:xfrm>
          <a:prstGeom prst="rect">
            <a:avLst/>
          </a:prstGeom>
          <a:solidFill>
            <a:schemeClr val="accent6">
              <a:lumMod val="50000"/>
            </a:schemeClr>
          </a:solidFill>
        </p:spPr>
        <p:txBody>
          <a:bodyPr wrap="square" rtlCol="0">
            <a:spAutoFit/>
          </a:bodyPr>
          <a:lstStyle/>
          <a:p>
            <a:pPr algn="ctr"/>
            <a:r>
              <a:rPr lang="es-ES" sz="1200" dirty="0">
                <a:solidFill>
                  <a:schemeClr val="bg1"/>
                </a:solidFill>
              </a:rPr>
              <a:t>MME</a:t>
            </a:r>
          </a:p>
          <a:p>
            <a:pPr algn="ctr"/>
            <a:endParaRPr lang="es-ES" sz="1400" dirty="0">
              <a:solidFill>
                <a:schemeClr val="bg1"/>
              </a:solidFill>
            </a:endParaRPr>
          </a:p>
        </p:txBody>
      </p:sp>
      <p:sp>
        <p:nvSpPr>
          <p:cNvPr id="19" name="CaixaDeTexto 18">
            <a:extLst>
              <a:ext uri="{FF2B5EF4-FFF2-40B4-BE49-F238E27FC236}">
                <a16:creationId xmlns:a16="http://schemas.microsoft.com/office/drawing/2014/main" id="{AA65D65E-2616-498C-AA53-CA610FAD1826}"/>
              </a:ext>
            </a:extLst>
          </p:cNvPr>
          <p:cNvSpPr txBox="1"/>
          <p:nvPr/>
        </p:nvSpPr>
        <p:spPr>
          <a:xfrm>
            <a:off x="7280690" y="1661377"/>
            <a:ext cx="1321852" cy="492443"/>
          </a:xfrm>
          <a:prstGeom prst="rect">
            <a:avLst/>
          </a:prstGeom>
          <a:solidFill>
            <a:schemeClr val="accent6">
              <a:lumMod val="50000"/>
            </a:schemeClr>
          </a:solidFill>
        </p:spPr>
        <p:txBody>
          <a:bodyPr wrap="square" rtlCol="0">
            <a:spAutoFit/>
          </a:bodyPr>
          <a:lstStyle/>
          <a:p>
            <a:pPr algn="ctr"/>
            <a:r>
              <a:rPr lang="es-ES" sz="1200" dirty="0">
                <a:solidFill>
                  <a:schemeClr val="bg1"/>
                </a:solidFill>
              </a:rPr>
              <a:t>CMSE</a:t>
            </a:r>
          </a:p>
          <a:p>
            <a:pPr algn="ctr"/>
            <a:endParaRPr lang="es-ES" sz="1400" dirty="0">
              <a:solidFill>
                <a:schemeClr val="bg1"/>
              </a:solidFill>
            </a:endParaRPr>
          </a:p>
        </p:txBody>
      </p:sp>
      <p:sp>
        <p:nvSpPr>
          <p:cNvPr id="6" name="CaixaDeTexto 5">
            <a:extLst>
              <a:ext uri="{FF2B5EF4-FFF2-40B4-BE49-F238E27FC236}">
                <a16:creationId xmlns:a16="http://schemas.microsoft.com/office/drawing/2014/main" id="{B8F8C650-1AD7-4652-B370-FC6608DA0A47}"/>
              </a:ext>
            </a:extLst>
          </p:cNvPr>
          <p:cNvSpPr txBox="1"/>
          <p:nvPr/>
        </p:nvSpPr>
        <p:spPr>
          <a:xfrm>
            <a:off x="3602981" y="3243870"/>
            <a:ext cx="4843529" cy="276999"/>
          </a:xfrm>
          <a:prstGeom prst="rect">
            <a:avLst/>
          </a:prstGeom>
          <a:solidFill>
            <a:schemeClr val="bg1"/>
          </a:solidFill>
        </p:spPr>
        <p:txBody>
          <a:bodyPr wrap="square" rtlCol="0">
            <a:spAutoFit/>
          </a:bodyPr>
          <a:lstStyle/>
          <a:p>
            <a:r>
              <a:rPr lang="es-ES" sz="1200" dirty="0"/>
              <a:t>Regulación, Mediación y fiscalización-SIN</a:t>
            </a:r>
          </a:p>
        </p:txBody>
      </p:sp>
      <p:sp>
        <p:nvSpPr>
          <p:cNvPr id="21" name="CaixaDeTexto 20">
            <a:extLst>
              <a:ext uri="{FF2B5EF4-FFF2-40B4-BE49-F238E27FC236}">
                <a16:creationId xmlns:a16="http://schemas.microsoft.com/office/drawing/2014/main" id="{173E27FF-444B-4C0D-B3E0-43B0E9FE16DA}"/>
              </a:ext>
            </a:extLst>
          </p:cNvPr>
          <p:cNvSpPr txBox="1"/>
          <p:nvPr/>
        </p:nvSpPr>
        <p:spPr>
          <a:xfrm>
            <a:off x="0" y="2695037"/>
            <a:ext cx="1971007" cy="861774"/>
          </a:xfrm>
          <a:prstGeom prst="rect">
            <a:avLst/>
          </a:prstGeom>
          <a:solidFill>
            <a:schemeClr val="accent1">
              <a:lumMod val="50000"/>
            </a:schemeClr>
          </a:solidFill>
        </p:spPr>
        <p:txBody>
          <a:bodyPr wrap="square" rtlCol="0">
            <a:spAutoFit/>
          </a:bodyPr>
          <a:lstStyle/>
          <a:p>
            <a:pPr algn="ctr"/>
            <a:r>
              <a:rPr lang="es-ES" sz="1600" dirty="0">
                <a:solidFill>
                  <a:schemeClr val="bg1"/>
                </a:solidFill>
              </a:rPr>
              <a:t>Regularización y Fiscalización</a:t>
            </a:r>
          </a:p>
          <a:p>
            <a:pPr algn="ctr"/>
            <a:endParaRPr lang="es-ES" dirty="0">
              <a:solidFill>
                <a:schemeClr val="bg1"/>
              </a:solidFill>
            </a:endParaRPr>
          </a:p>
        </p:txBody>
      </p:sp>
      <p:sp>
        <p:nvSpPr>
          <p:cNvPr id="7" name="Retângulo 6">
            <a:extLst>
              <a:ext uri="{FF2B5EF4-FFF2-40B4-BE49-F238E27FC236}">
                <a16:creationId xmlns:a16="http://schemas.microsoft.com/office/drawing/2014/main" id="{ABCE160C-F6B9-401C-98E4-9086CE77BF91}"/>
              </a:ext>
            </a:extLst>
          </p:cNvPr>
          <p:cNvSpPr/>
          <p:nvPr/>
        </p:nvSpPr>
        <p:spPr>
          <a:xfrm>
            <a:off x="0" y="3596882"/>
            <a:ext cx="1979711" cy="2784446"/>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aixaDeTexto 21">
            <a:extLst>
              <a:ext uri="{FF2B5EF4-FFF2-40B4-BE49-F238E27FC236}">
                <a16:creationId xmlns:a16="http://schemas.microsoft.com/office/drawing/2014/main" id="{A9FDD715-1BB8-4737-81B3-8EBA161095E8}"/>
              </a:ext>
            </a:extLst>
          </p:cNvPr>
          <p:cNvSpPr txBox="1"/>
          <p:nvPr/>
        </p:nvSpPr>
        <p:spPr>
          <a:xfrm>
            <a:off x="5108" y="3597860"/>
            <a:ext cx="1982200" cy="1846659"/>
          </a:xfrm>
          <a:prstGeom prst="rect">
            <a:avLst/>
          </a:prstGeom>
          <a:solidFill>
            <a:schemeClr val="accent3">
              <a:lumMod val="50000"/>
            </a:schemeClr>
          </a:solidFill>
        </p:spPr>
        <p:txBody>
          <a:bodyPr wrap="square" rtlCol="0">
            <a:spAutoFit/>
          </a:bodyPr>
          <a:lstStyle/>
          <a:p>
            <a:pPr algn="ctr"/>
            <a:endParaRPr lang="es-ES" sz="1600" dirty="0">
              <a:solidFill>
                <a:schemeClr val="bg1"/>
              </a:solidFill>
            </a:endParaRPr>
          </a:p>
          <a:p>
            <a:pPr algn="ctr"/>
            <a:endParaRPr lang="es-ES" sz="1600" dirty="0">
              <a:solidFill>
                <a:schemeClr val="bg1"/>
              </a:solidFill>
            </a:endParaRPr>
          </a:p>
          <a:p>
            <a:pPr algn="ctr"/>
            <a:r>
              <a:rPr lang="es-ES" sz="1600" dirty="0">
                <a:solidFill>
                  <a:schemeClr val="bg1"/>
                </a:solidFill>
              </a:rPr>
              <a:t>Agentes Institucionales</a:t>
            </a:r>
          </a:p>
          <a:p>
            <a:pPr algn="ctr"/>
            <a:endParaRPr lang="es-ES" sz="1600" dirty="0">
              <a:solidFill>
                <a:schemeClr val="bg1"/>
              </a:solidFill>
            </a:endParaRPr>
          </a:p>
          <a:p>
            <a:pPr algn="ctr"/>
            <a:endParaRPr lang="es-ES" sz="1600" dirty="0">
              <a:solidFill>
                <a:schemeClr val="bg1"/>
              </a:solidFill>
            </a:endParaRPr>
          </a:p>
          <a:p>
            <a:pPr algn="ctr"/>
            <a:endParaRPr lang="es-ES" dirty="0">
              <a:solidFill>
                <a:schemeClr val="bg1"/>
              </a:solidFill>
            </a:endParaRPr>
          </a:p>
        </p:txBody>
      </p:sp>
      <p:sp>
        <p:nvSpPr>
          <p:cNvPr id="23" name="CaixaDeTexto 22">
            <a:extLst>
              <a:ext uri="{FF2B5EF4-FFF2-40B4-BE49-F238E27FC236}">
                <a16:creationId xmlns:a16="http://schemas.microsoft.com/office/drawing/2014/main" id="{E725A452-5C7B-4577-9447-643708508AF3}"/>
              </a:ext>
            </a:extLst>
          </p:cNvPr>
          <p:cNvSpPr txBox="1"/>
          <p:nvPr/>
        </p:nvSpPr>
        <p:spPr>
          <a:xfrm>
            <a:off x="16365" y="5478694"/>
            <a:ext cx="1926612" cy="861774"/>
          </a:xfrm>
          <a:prstGeom prst="rect">
            <a:avLst/>
          </a:prstGeom>
          <a:solidFill>
            <a:srgbClr val="FFC000"/>
          </a:solidFill>
        </p:spPr>
        <p:txBody>
          <a:bodyPr wrap="square" rtlCol="0">
            <a:spAutoFit/>
          </a:bodyPr>
          <a:lstStyle/>
          <a:p>
            <a:pPr algn="ctr"/>
            <a:endParaRPr lang="es-ES" sz="1600" dirty="0">
              <a:solidFill>
                <a:schemeClr val="bg1"/>
              </a:solidFill>
            </a:endParaRPr>
          </a:p>
          <a:p>
            <a:pPr algn="ctr"/>
            <a:r>
              <a:rPr lang="es-ES" sz="1600" dirty="0">
                <a:solidFill>
                  <a:schemeClr val="bg1"/>
                </a:solidFill>
              </a:rPr>
              <a:t>Sectores</a:t>
            </a:r>
          </a:p>
          <a:p>
            <a:pPr algn="ctr"/>
            <a:endParaRPr lang="es-ES" dirty="0">
              <a:solidFill>
                <a:schemeClr val="bg1"/>
              </a:solidFill>
            </a:endParaRPr>
          </a:p>
        </p:txBody>
      </p:sp>
      <p:sp>
        <p:nvSpPr>
          <p:cNvPr id="24" name="CaixaDeTexto 23">
            <a:extLst>
              <a:ext uri="{FF2B5EF4-FFF2-40B4-BE49-F238E27FC236}">
                <a16:creationId xmlns:a16="http://schemas.microsoft.com/office/drawing/2014/main" id="{9FAB3003-790D-4C24-8E8E-B887337F2178}"/>
              </a:ext>
            </a:extLst>
          </p:cNvPr>
          <p:cNvSpPr txBox="1"/>
          <p:nvPr/>
        </p:nvSpPr>
        <p:spPr>
          <a:xfrm>
            <a:off x="2199691" y="3671083"/>
            <a:ext cx="3020382" cy="1815882"/>
          </a:xfrm>
          <a:prstGeom prst="rect">
            <a:avLst/>
          </a:prstGeom>
          <a:solidFill>
            <a:schemeClr val="accent3">
              <a:lumMod val="50000"/>
            </a:schemeClr>
          </a:solidFill>
        </p:spPr>
        <p:txBody>
          <a:bodyPr wrap="square" rtlCol="0">
            <a:spAutoFit/>
          </a:bodyPr>
          <a:lstStyle/>
          <a:p>
            <a:pPr algn="ctr"/>
            <a:endParaRPr lang="es-ES" sz="1600" dirty="0">
              <a:solidFill>
                <a:schemeClr val="bg1"/>
              </a:solidFill>
            </a:endParaRPr>
          </a:p>
          <a:p>
            <a:pPr algn="ctr"/>
            <a:r>
              <a:rPr lang="es-ES" sz="1200" dirty="0">
                <a:solidFill>
                  <a:schemeClr val="bg1"/>
                </a:solidFill>
              </a:rPr>
              <a:t>ONS (Operador Nacional del Sistema)</a:t>
            </a:r>
          </a:p>
          <a:p>
            <a:pPr algn="ctr"/>
            <a:endParaRPr lang="es-ES" sz="1200" dirty="0">
              <a:solidFill>
                <a:schemeClr val="bg1"/>
              </a:solidFill>
            </a:endParaRPr>
          </a:p>
          <a:p>
            <a:pPr marL="171450" indent="-171450" algn="ctr">
              <a:buFont typeface="Arial" panose="020B0604020202020204" pitchFamily="34" charset="0"/>
              <a:buChar char="•"/>
            </a:pPr>
            <a:r>
              <a:rPr lang="es-ES" sz="1000" dirty="0">
                <a:solidFill>
                  <a:schemeClr val="bg1"/>
                </a:solidFill>
              </a:rPr>
              <a:t>Coordinación de la Operación y Despacho del Sistema Interconectado Nacional (SIN)</a:t>
            </a:r>
          </a:p>
          <a:p>
            <a:pPr marL="171450" indent="-171450" algn="ctr">
              <a:buFont typeface="Arial" panose="020B0604020202020204" pitchFamily="34" charset="0"/>
              <a:buChar char="•"/>
            </a:pPr>
            <a:endParaRPr lang="es-ES" sz="1000" dirty="0">
              <a:solidFill>
                <a:schemeClr val="bg1"/>
              </a:solidFill>
            </a:endParaRPr>
          </a:p>
          <a:p>
            <a:pPr algn="ctr"/>
            <a:endParaRPr lang="es-ES" sz="1200" dirty="0">
              <a:solidFill>
                <a:schemeClr val="bg1"/>
              </a:solidFill>
            </a:endParaRPr>
          </a:p>
          <a:p>
            <a:pPr algn="ctr"/>
            <a:endParaRPr lang="es-ES" sz="1200" dirty="0">
              <a:solidFill>
                <a:schemeClr val="bg1"/>
              </a:solidFill>
            </a:endParaRPr>
          </a:p>
          <a:p>
            <a:pPr algn="ctr"/>
            <a:endParaRPr lang="es-ES" dirty="0">
              <a:solidFill>
                <a:schemeClr val="bg1"/>
              </a:solidFill>
            </a:endParaRPr>
          </a:p>
        </p:txBody>
      </p:sp>
      <p:sp>
        <p:nvSpPr>
          <p:cNvPr id="26" name="CaixaDeTexto 25">
            <a:extLst>
              <a:ext uri="{FF2B5EF4-FFF2-40B4-BE49-F238E27FC236}">
                <a16:creationId xmlns:a16="http://schemas.microsoft.com/office/drawing/2014/main" id="{DF722D75-0E9F-4D18-86F6-9C1EDCC6C81F}"/>
              </a:ext>
            </a:extLst>
          </p:cNvPr>
          <p:cNvSpPr txBox="1"/>
          <p:nvPr/>
        </p:nvSpPr>
        <p:spPr>
          <a:xfrm>
            <a:off x="5440053" y="3691931"/>
            <a:ext cx="3118094" cy="1877437"/>
          </a:xfrm>
          <a:prstGeom prst="rect">
            <a:avLst/>
          </a:prstGeom>
          <a:solidFill>
            <a:schemeClr val="accent3">
              <a:lumMod val="50000"/>
            </a:schemeClr>
          </a:solidFill>
        </p:spPr>
        <p:txBody>
          <a:bodyPr wrap="square" rtlCol="0">
            <a:spAutoFit/>
          </a:bodyPr>
          <a:lstStyle/>
          <a:p>
            <a:pPr algn="ctr"/>
            <a:endParaRPr lang="es-ES" sz="1600" dirty="0">
              <a:solidFill>
                <a:schemeClr val="bg1"/>
              </a:solidFill>
            </a:endParaRPr>
          </a:p>
          <a:p>
            <a:pPr algn="ctr"/>
            <a:r>
              <a:rPr lang="es-ES" sz="1200" dirty="0">
                <a:solidFill>
                  <a:schemeClr val="bg1"/>
                </a:solidFill>
              </a:rPr>
              <a:t>CCEE (Cámara de Comercialización de Energía Eléctrica)</a:t>
            </a:r>
          </a:p>
          <a:p>
            <a:pPr algn="ctr"/>
            <a:endParaRPr lang="es-ES" sz="1200" dirty="0">
              <a:solidFill>
                <a:schemeClr val="bg1"/>
              </a:solidFill>
            </a:endParaRPr>
          </a:p>
          <a:p>
            <a:pPr algn="ctr"/>
            <a:r>
              <a:rPr lang="es-ES" sz="1200" dirty="0">
                <a:solidFill>
                  <a:schemeClr val="bg1"/>
                </a:solidFill>
              </a:rPr>
              <a:t>Administración del mercado de energía</a:t>
            </a:r>
          </a:p>
          <a:p>
            <a:pPr algn="ctr"/>
            <a:endParaRPr lang="es-ES" sz="1200" dirty="0">
              <a:solidFill>
                <a:schemeClr val="bg1"/>
              </a:solidFill>
            </a:endParaRPr>
          </a:p>
          <a:p>
            <a:pPr marL="171450" indent="-171450" algn="ctr">
              <a:buFont typeface="Arial" panose="020B0604020202020204" pitchFamily="34" charset="0"/>
              <a:buChar char="•"/>
            </a:pPr>
            <a:r>
              <a:rPr lang="es-ES" sz="1000" dirty="0">
                <a:solidFill>
                  <a:schemeClr val="bg1"/>
                </a:solidFill>
              </a:rPr>
              <a:t>Comercialización de Energía en el ambiente regulado (ACR)</a:t>
            </a:r>
          </a:p>
          <a:p>
            <a:pPr marL="171450" indent="-171450" algn="ctr">
              <a:buFont typeface="Arial" panose="020B0604020202020204" pitchFamily="34" charset="0"/>
              <a:buChar char="•"/>
            </a:pPr>
            <a:r>
              <a:rPr lang="es-ES" sz="1000" dirty="0">
                <a:solidFill>
                  <a:schemeClr val="bg1"/>
                </a:solidFill>
              </a:rPr>
              <a:t>Comercialización de Energía en el ambiente libre (ACL)</a:t>
            </a:r>
            <a:endParaRPr lang="es-ES" dirty="0">
              <a:solidFill>
                <a:schemeClr val="bg1"/>
              </a:solidFill>
            </a:endParaRPr>
          </a:p>
        </p:txBody>
      </p:sp>
      <p:sp>
        <p:nvSpPr>
          <p:cNvPr id="8" name="Retângulo 7">
            <a:extLst>
              <a:ext uri="{FF2B5EF4-FFF2-40B4-BE49-F238E27FC236}">
                <a16:creationId xmlns:a16="http://schemas.microsoft.com/office/drawing/2014/main" id="{67EE4E70-98BC-472A-B5D4-9504A8562E7F}"/>
              </a:ext>
            </a:extLst>
          </p:cNvPr>
          <p:cNvSpPr/>
          <p:nvPr/>
        </p:nvSpPr>
        <p:spPr>
          <a:xfrm>
            <a:off x="2195736" y="5637179"/>
            <a:ext cx="1512168" cy="2838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t>Generación</a:t>
            </a:r>
          </a:p>
        </p:txBody>
      </p:sp>
      <p:sp>
        <p:nvSpPr>
          <p:cNvPr id="27" name="Retângulo 26">
            <a:extLst>
              <a:ext uri="{FF2B5EF4-FFF2-40B4-BE49-F238E27FC236}">
                <a16:creationId xmlns:a16="http://schemas.microsoft.com/office/drawing/2014/main" id="{E001F5E0-DB2D-451E-AF8C-EE0F63325BA4}"/>
              </a:ext>
            </a:extLst>
          </p:cNvPr>
          <p:cNvSpPr/>
          <p:nvPr/>
        </p:nvSpPr>
        <p:spPr>
          <a:xfrm>
            <a:off x="3815184" y="5625769"/>
            <a:ext cx="1512168" cy="2838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t>Transmisión</a:t>
            </a:r>
          </a:p>
        </p:txBody>
      </p:sp>
      <p:sp>
        <p:nvSpPr>
          <p:cNvPr id="28" name="Retângulo 27">
            <a:extLst>
              <a:ext uri="{FF2B5EF4-FFF2-40B4-BE49-F238E27FC236}">
                <a16:creationId xmlns:a16="http://schemas.microsoft.com/office/drawing/2014/main" id="{A107CE19-6DDF-4E26-A1A4-15FD095905A2}"/>
              </a:ext>
            </a:extLst>
          </p:cNvPr>
          <p:cNvSpPr/>
          <p:nvPr/>
        </p:nvSpPr>
        <p:spPr>
          <a:xfrm>
            <a:off x="5453732" y="5625769"/>
            <a:ext cx="1512168" cy="2838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t>Distribución</a:t>
            </a:r>
          </a:p>
        </p:txBody>
      </p:sp>
      <p:sp>
        <p:nvSpPr>
          <p:cNvPr id="29" name="Retângulo 28">
            <a:extLst>
              <a:ext uri="{FF2B5EF4-FFF2-40B4-BE49-F238E27FC236}">
                <a16:creationId xmlns:a16="http://schemas.microsoft.com/office/drawing/2014/main" id="{F5D4FA83-C2D6-47CA-B01C-BAA827AC3ECB}"/>
              </a:ext>
            </a:extLst>
          </p:cNvPr>
          <p:cNvSpPr/>
          <p:nvPr/>
        </p:nvSpPr>
        <p:spPr>
          <a:xfrm>
            <a:off x="7063162" y="5637179"/>
            <a:ext cx="1483362" cy="2838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t>Comercialización</a:t>
            </a:r>
          </a:p>
        </p:txBody>
      </p:sp>
      <p:sp>
        <p:nvSpPr>
          <p:cNvPr id="30" name="Retângulo 29">
            <a:extLst>
              <a:ext uri="{FF2B5EF4-FFF2-40B4-BE49-F238E27FC236}">
                <a16:creationId xmlns:a16="http://schemas.microsoft.com/office/drawing/2014/main" id="{8E5E5823-8406-4A68-B617-E193E73E5259}"/>
              </a:ext>
            </a:extLst>
          </p:cNvPr>
          <p:cNvSpPr/>
          <p:nvPr/>
        </p:nvSpPr>
        <p:spPr>
          <a:xfrm>
            <a:off x="5836526" y="2153820"/>
            <a:ext cx="646365" cy="3790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dirty="0"/>
          </a:p>
          <a:p>
            <a:pPr algn="ctr"/>
            <a:r>
              <a:rPr lang="es-ES" sz="1400" dirty="0"/>
              <a:t>EPE</a:t>
            </a:r>
          </a:p>
          <a:p>
            <a:pPr algn="ctr"/>
            <a:endParaRPr lang="es-ES" sz="1400" dirty="0"/>
          </a:p>
        </p:txBody>
      </p:sp>
      <p:sp>
        <p:nvSpPr>
          <p:cNvPr id="10" name="CaixaDeTexto 9">
            <a:extLst>
              <a:ext uri="{FF2B5EF4-FFF2-40B4-BE49-F238E27FC236}">
                <a16:creationId xmlns:a16="http://schemas.microsoft.com/office/drawing/2014/main" id="{1AFC7A93-C8E8-48F1-B942-DD797CAB9D0E}"/>
              </a:ext>
            </a:extLst>
          </p:cNvPr>
          <p:cNvSpPr txBox="1"/>
          <p:nvPr/>
        </p:nvSpPr>
        <p:spPr>
          <a:xfrm>
            <a:off x="6508392" y="2129160"/>
            <a:ext cx="2094150" cy="584775"/>
          </a:xfrm>
          <a:prstGeom prst="rect">
            <a:avLst/>
          </a:prstGeom>
          <a:solidFill>
            <a:schemeClr val="bg1"/>
          </a:solidFill>
        </p:spPr>
        <p:txBody>
          <a:bodyPr wrap="square" rtlCol="0">
            <a:spAutoFit/>
          </a:bodyPr>
          <a:lstStyle/>
          <a:p>
            <a:r>
              <a:rPr lang="es-ES" sz="800" dirty="0"/>
              <a:t>Empresa de Investigación Energética</a:t>
            </a:r>
          </a:p>
          <a:p>
            <a:pPr marL="171450" indent="-171450">
              <a:buFont typeface="Arial" panose="020B0604020202020204" pitchFamily="34" charset="0"/>
              <a:buChar char="•"/>
            </a:pPr>
            <a:r>
              <a:rPr lang="es-ES" sz="800" dirty="0"/>
              <a:t>Desarrollo de Estudios</a:t>
            </a:r>
          </a:p>
          <a:p>
            <a:pPr marL="171450" indent="-171450">
              <a:buFont typeface="Arial" panose="020B0604020202020204" pitchFamily="34" charset="0"/>
              <a:buChar char="•"/>
            </a:pPr>
            <a:r>
              <a:rPr lang="es-ES" sz="800" dirty="0"/>
              <a:t>Planificación de la expansión del sector</a:t>
            </a:r>
          </a:p>
        </p:txBody>
      </p:sp>
      <p:sp>
        <p:nvSpPr>
          <p:cNvPr id="20" name="CaixaDeTexto 19">
            <a:extLst>
              <a:ext uri="{FF2B5EF4-FFF2-40B4-BE49-F238E27FC236}">
                <a16:creationId xmlns:a16="http://schemas.microsoft.com/office/drawing/2014/main" id="{5C585D58-5C3D-4E46-912C-D06A2E8B5F44}"/>
              </a:ext>
            </a:extLst>
          </p:cNvPr>
          <p:cNvSpPr txBox="1"/>
          <p:nvPr/>
        </p:nvSpPr>
        <p:spPr>
          <a:xfrm>
            <a:off x="2920048" y="2683059"/>
            <a:ext cx="5021568" cy="553998"/>
          </a:xfrm>
          <a:prstGeom prst="rect">
            <a:avLst/>
          </a:prstGeom>
          <a:solidFill>
            <a:schemeClr val="accent1">
              <a:lumMod val="50000"/>
            </a:schemeClr>
          </a:solidFill>
        </p:spPr>
        <p:txBody>
          <a:bodyPr wrap="square" rtlCol="0">
            <a:spAutoFit/>
          </a:bodyPr>
          <a:lstStyle/>
          <a:p>
            <a:pPr algn="ctr"/>
            <a:r>
              <a:rPr lang="es-ES" sz="1200" dirty="0">
                <a:solidFill>
                  <a:schemeClr val="bg1"/>
                </a:solidFill>
              </a:rPr>
              <a:t>ANEEL (Agencia Nacional de Energía Eléctrica</a:t>
            </a:r>
          </a:p>
          <a:p>
            <a:pPr algn="ctr"/>
            <a:endParaRPr lang="es-ES" dirty="0">
              <a:solidFill>
                <a:schemeClr val="bg1"/>
              </a:solidFill>
            </a:endParaRPr>
          </a:p>
        </p:txBody>
      </p:sp>
    </p:spTree>
    <p:extLst>
      <p:ext uri="{BB962C8B-B14F-4D97-AF65-F5344CB8AC3E}">
        <p14:creationId xmlns:p14="http://schemas.microsoft.com/office/powerpoint/2010/main" val="2168499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167345" y="332656"/>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Sistemas de Subastas</a:t>
            </a:r>
          </a:p>
        </p:txBody>
      </p:sp>
      <p:sp>
        <p:nvSpPr>
          <p:cNvPr id="2" name="CaixaDeTexto 1">
            <a:extLst>
              <a:ext uri="{FF2B5EF4-FFF2-40B4-BE49-F238E27FC236}">
                <a16:creationId xmlns:a16="http://schemas.microsoft.com/office/drawing/2014/main" id="{B5491C73-10E4-44FB-B7EE-B7C358F459CD}"/>
              </a:ext>
            </a:extLst>
          </p:cNvPr>
          <p:cNvSpPr txBox="1"/>
          <p:nvPr/>
        </p:nvSpPr>
        <p:spPr>
          <a:xfrm>
            <a:off x="755575" y="1086499"/>
            <a:ext cx="7686819" cy="3693319"/>
          </a:xfrm>
          <a:prstGeom prst="rect">
            <a:avLst/>
          </a:prstGeom>
          <a:noFill/>
        </p:spPr>
        <p:txBody>
          <a:bodyPr wrap="square" rtlCol="0">
            <a:spAutoFit/>
          </a:bodyPr>
          <a:lstStyle/>
          <a:p>
            <a:pPr marL="285750" indent="-285750" algn="just">
              <a:buFont typeface="Arial" panose="020B0604020202020204" pitchFamily="34" charset="0"/>
              <a:buChar char="•"/>
            </a:pPr>
            <a:r>
              <a:rPr lang="es-ES" dirty="0"/>
              <a:t>Modelo de sector eléctrico regido por la Ley N.º 10.848 y por el Decreto N.º 5.163 de 2004;</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Las empresas de distribución deben garantizar, mediante licitaciones en el modo de subasta, el suministro a la totalidad de su mercado en </a:t>
            </a:r>
            <a:r>
              <a:rPr lang="es-ES" i="1" dirty="0"/>
              <a:t>el Ambiente de Contratación Regulada </a:t>
            </a:r>
            <a:r>
              <a:rPr lang="es-ES" dirty="0"/>
              <a:t>(MME, 2014).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Em 2007 el Decreto N.º 6048 de 2007 modifica la redacción del Decreto N.º 5.163 de 2004 introduciendo la posibilidad de realizar subastas exclusivas de fuentes alternativas. </a:t>
            </a:r>
          </a:p>
          <a:p>
            <a:pPr marL="285750" indent="-285750" algn="just">
              <a:buFont typeface="Arial" panose="020B0604020202020204" pitchFamily="34" charset="0"/>
              <a:buChar char="•"/>
            </a:pPr>
            <a:endParaRPr lang="es-ES" dirty="0"/>
          </a:p>
          <a:p>
            <a:pPr algn="just"/>
            <a:endParaRPr lang="es-ES" dirty="0"/>
          </a:p>
          <a:p>
            <a:pPr algn="just"/>
            <a:r>
              <a:rPr lang="es-ES" dirty="0"/>
              <a:t>La motivación original fue, revelar precios, (Barroso, L.; 2012). </a:t>
            </a:r>
          </a:p>
        </p:txBody>
      </p:sp>
    </p:spTree>
    <p:extLst>
      <p:ext uri="{BB962C8B-B14F-4D97-AF65-F5344CB8AC3E}">
        <p14:creationId xmlns:p14="http://schemas.microsoft.com/office/powerpoint/2010/main" val="2266485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467543" y="778362"/>
            <a:ext cx="7974851" cy="3970318"/>
          </a:xfrm>
          <a:prstGeom prst="rect">
            <a:avLst/>
          </a:prstGeom>
          <a:noFill/>
        </p:spPr>
        <p:txBody>
          <a:bodyPr wrap="square" rtlCol="0">
            <a:spAutoFit/>
          </a:bodyPr>
          <a:lstStyle/>
          <a:p>
            <a:endParaRPr lang="es-ES" dirty="0"/>
          </a:p>
          <a:p>
            <a:pPr algn="just"/>
            <a:r>
              <a:rPr lang="es-ES" b="1" dirty="0"/>
              <a:t>Energía nueva. </a:t>
            </a:r>
            <a:r>
              <a:rPr lang="es-ES" dirty="0"/>
              <a:t>Atender el aumento futuro de demanda de las distribuidoras, a partir de proyectos que no han entrado en operación comercial. ( A-5 e A-3) </a:t>
            </a:r>
          </a:p>
          <a:p>
            <a:pPr algn="just"/>
            <a:endParaRPr lang="es-ES" dirty="0"/>
          </a:p>
          <a:p>
            <a:pPr algn="just"/>
            <a:r>
              <a:rPr lang="es-ES" b="1" dirty="0"/>
              <a:t>Energía existente (A-1): </a:t>
            </a:r>
            <a:r>
              <a:rPr lang="es-ES" dirty="0"/>
              <a:t>Reemplazar los contratos que vencen, a partir de plantas amortizadas y por lo tanto tienen un coste más bajo. </a:t>
            </a:r>
          </a:p>
          <a:p>
            <a:pPr algn="just"/>
            <a:endParaRPr lang="es-ES" dirty="0"/>
          </a:p>
          <a:p>
            <a:pPr algn="just"/>
            <a:r>
              <a:rPr lang="es-ES" b="1" dirty="0"/>
              <a:t>Energía de reserva: </a:t>
            </a:r>
            <a:r>
              <a:rPr lang="es-ES" dirty="0"/>
              <a:t>Aumentar la seguridad del suministro de energía en el SIN, para nuevos proyectos o proyectos de generación existente. </a:t>
            </a:r>
          </a:p>
          <a:p>
            <a:pPr algn="just"/>
            <a:endParaRPr lang="es-ES" dirty="0"/>
          </a:p>
          <a:p>
            <a:pPr algn="just"/>
            <a:r>
              <a:rPr lang="es-ES" b="1" dirty="0"/>
              <a:t>Ajuste: </a:t>
            </a:r>
            <a:r>
              <a:rPr lang="es-ES" dirty="0"/>
              <a:t>Complementar la energía necesaria para atender el mercado consumidor de las distribuidoras, hasta el límite de 1%. Contratos de plazos cortos (3 meses a 2 años). </a:t>
            </a:r>
          </a:p>
        </p:txBody>
      </p:sp>
      <p:sp>
        <p:nvSpPr>
          <p:cNvPr id="8" name="CaixaDeTexto 7">
            <a:extLst>
              <a:ext uri="{FF2B5EF4-FFF2-40B4-BE49-F238E27FC236}">
                <a16:creationId xmlns:a16="http://schemas.microsoft.com/office/drawing/2014/main" id="{C5A20775-7A5F-4E36-AE5B-22060D281C78}"/>
              </a:ext>
            </a:extLst>
          </p:cNvPr>
          <p:cNvSpPr txBox="1"/>
          <p:nvPr/>
        </p:nvSpPr>
        <p:spPr>
          <a:xfrm>
            <a:off x="173065"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Tipos de Subastas</a:t>
            </a:r>
          </a:p>
        </p:txBody>
      </p:sp>
    </p:spTree>
    <p:extLst>
      <p:ext uri="{BB962C8B-B14F-4D97-AF65-F5344CB8AC3E}">
        <p14:creationId xmlns:p14="http://schemas.microsoft.com/office/powerpoint/2010/main" val="3479748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467543" y="778362"/>
            <a:ext cx="7974851" cy="2862322"/>
          </a:xfrm>
          <a:prstGeom prst="rect">
            <a:avLst/>
          </a:prstGeom>
          <a:noFill/>
        </p:spPr>
        <p:txBody>
          <a:bodyPr wrap="square" rtlCol="0">
            <a:spAutoFit/>
          </a:bodyPr>
          <a:lstStyle/>
          <a:p>
            <a:endParaRPr lang="es-ES" dirty="0"/>
          </a:p>
          <a:p>
            <a:pPr algn="just"/>
            <a:r>
              <a:rPr lang="es-ES" b="1" dirty="0"/>
              <a:t>Proyectos Estructurales: </a:t>
            </a:r>
          </a:p>
          <a:p>
            <a:pPr marL="285750" indent="-285750" algn="just">
              <a:buFont typeface="Arial" panose="020B0604020202020204" pitchFamily="34" charset="0"/>
              <a:buChar char="•"/>
            </a:pPr>
            <a:r>
              <a:rPr lang="es-ES" dirty="0"/>
              <a:t>Proyectos de carácter estratégico y de interés público;</a:t>
            </a:r>
          </a:p>
          <a:p>
            <a:pPr marL="285750" indent="-285750" algn="just">
              <a:buFont typeface="Arial" panose="020B0604020202020204" pitchFamily="34" charset="0"/>
              <a:buChar char="•"/>
            </a:pPr>
            <a:r>
              <a:rPr lang="es-ES" dirty="0"/>
              <a:t>Generalmente grandes centrales hidroeléctricas;</a:t>
            </a:r>
          </a:p>
          <a:p>
            <a:pPr marL="285750" indent="-285750" algn="just">
              <a:buFont typeface="Arial" panose="020B0604020202020204" pitchFamily="34" charset="0"/>
              <a:buChar char="•"/>
            </a:pPr>
            <a:r>
              <a:rPr lang="es-ES" dirty="0"/>
              <a:t>Garantizan atender a la demanda de electricidad, teniendo en cuenta la planificación a largo plazo;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b="1" dirty="0"/>
              <a:t>Fuentes alternativas: </a:t>
            </a:r>
            <a:r>
              <a:rPr lang="es-ES" dirty="0"/>
              <a:t>Incentivan la diversificación de la matriz energética, (ejemplo: eólica, solar y de la biomasa)</a:t>
            </a:r>
          </a:p>
          <a:p>
            <a:pPr marL="285750" indent="-285750" algn="just">
              <a:buFont typeface="Arial" panose="020B0604020202020204" pitchFamily="34" charset="0"/>
              <a:buChar char="•"/>
            </a:pPr>
            <a:endParaRPr lang="es-ES"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173065"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Tipos de Subastas</a:t>
            </a:r>
          </a:p>
        </p:txBody>
      </p:sp>
    </p:spTree>
    <p:extLst>
      <p:ext uri="{BB962C8B-B14F-4D97-AF65-F5344CB8AC3E}">
        <p14:creationId xmlns:p14="http://schemas.microsoft.com/office/powerpoint/2010/main" val="1690709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8" name="CaixaDeTexto 7">
            <a:extLst>
              <a:ext uri="{FF2B5EF4-FFF2-40B4-BE49-F238E27FC236}">
                <a16:creationId xmlns:a16="http://schemas.microsoft.com/office/drawing/2014/main" id="{C5A20775-7A5F-4E36-AE5B-22060D281C78}"/>
              </a:ext>
            </a:extLst>
          </p:cNvPr>
          <p:cNvSpPr txBox="1"/>
          <p:nvPr/>
        </p:nvSpPr>
        <p:spPr>
          <a:xfrm>
            <a:off x="404120"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Subastas de Energía Nueva</a:t>
            </a:r>
          </a:p>
        </p:txBody>
      </p:sp>
      <p:pic>
        <p:nvPicPr>
          <p:cNvPr id="3" name="Imagem 2">
            <a:extLst>
              <a:ext uri="{FF2B5EF4-FFF2-40B4-BE49-F238E27FC236}">
                <a16:creationId xmlns:a16="http://schemas.microsoft.com/office/drawing/2014/main" id="{5467A1DB-105C-4832-982E-B156C2646FEA}"/>
              </a:ext>
            </a:extLst>
          </p:cNvPr>
          <p:cNvPicPr>
            <a:picLocks noChangeAspect="1"/>
          </p:cNvPicPr>
          <p:nvPr/>
        </p:nvPicPr>
        <p:blipFill>
          <a:blip r:embed="rId4"/>
          <a:stretch>
            <a:fillRect/>
          </a:stretch>
        </p:blipFill>
        <p:spPr>
          <a:xfrm>
            <a:off x="1547664" y="908720"/>
            <a:ext cx="5339986" cy="4175173"/>
          </a:xfrm>
          <a:prstGeom prst="rect">
            <a:avLst/>
          </a:prstGeom>
        </p:spPr>
      </p:pic>
      <p:pic>
        <p:nvPicPr>
          <p:cNvPr id="5" name="Imagem 4">
            <a:extLst>
              <a:ext uri="{FF2B5EF4-FFF2-40B4-BE49-F238E27FC236}">
                <a16:creationId xmlns:a16="http://schemas.microsoft.com/office/drawing/2014/main" id="{CEE24CFD-CB6C-4A90-B80A-472D48B4201B}"/>
              </a:ext>
            </a:extLst>
          </p:cNvPr>
          <p:cNvPicPr>
            <a:picLocks noChangeAspect="1"/>
          </p:cNvPicPr>
          <p:nvPr/>
        </p:nvPicPr>
        <p:blipFill>
          <a:blip r:embed="rId5"/>
          <a:stretch>
            <a:fillRect/>
          </a:stretch>
        </p:blipFill>
        <p:spPr>
          <a:xfrm>
            <a:off x="1524249" y="5275005"/>
            <a:ext cx="5363401" cy="825520"/>
          </a:xfrm>
          <a:prstGeom prst="rect">
            <a:avLst/>
          </a:prstGeom>
        </p:spPr>
      </p:pic>
      <p:sp>
        <p:nvSpPr>
          <p:cNvPr id="2" name="Elipse 1">
            <a:extLst>
              <a:ext uri="{FF2B5EF4-FFF2-40B4-BE49-F238E27FC236}">
                <a16:creationId xmlns:a16="http://schemas.microsoft.com/office/drawing/2014/main" id="{1C192512-0EB0-4DC3-88E6-1B22E177AB61}"/>
              </a:ext>
            </a:extLst>
          </p:cNvPr>
          <p:cNvSpPr/>
          <p:nvPr/>
        </p:nvSpPr>
        <p:spPr>
          <a:xfrm>
            <a:off x="2915816" y="2564904"/>
            <a:ext cx="936104" cy="36645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aixaDeTexto 3">
            <a:extLst>
              <a:ext uri="{FF2B5EF4-FFF2-40B4-BE49-F238E27FC236}">
                <a16:creationId xmlns:a16="http://schemas.microsoft.com/office/drawing/2014/main" id="{007C1AB7-7365-4ADB-9864-23BC75D6A2B4}"/>
              </a:ext>
            </a:extLst>
          </p:cNvPr>
          <p:cNvSpPr txBox="1"/>
          <p:nvPr/>
        </p:nvSpPr>
        <p:spPr>
          <a:xfrm>
            <a:off x="5777227" y="6428213"/>
            <a:ext cx="2880320" cy="369332"/>
          </a:xfrm>
          <a:prstGeom prst="rect">
            <a:avLst/>
          </a:prstGeom>
          <a:noFill/>
        </p:spPr>
        <p:txBody>
          <a:bodyPr wrap="square" rtlCol="0">
            <a:spAutoFit/>
          </a:bodyPr>
          <a:lstStyle/>
          <a:p>
            <a:r>
              <a:rPr lang="es-ES" dirty="0"/>
              <a:t>Fuente: Factor (2017)</a:t>
            </a:r>
          </a:p>
        </p:txBody>
      </p:sp>
    </p:spTree>
    <p:extLst>
      <p:ext uri="{BB962C8B-B14F-4D97-AF65-F5344CB8AC3E}">
        <p14:creationId xmlns:p14="http://schemas.microsoft.com/office/powerpoint/2010/main" val="3262931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Objetivos de las Subastas</a:t>
            </a:r>
          </a:p>
        </p:txBody>
      </p:sp>
      <p:sp>
        <p:nvSpPr>
          <p:cNvPr id="2" name="CaixaDeTexto 1">
            <a:extLst>
              <a:ext uri="{FF2B5EF4-FFF2-40B4-BE49-F238E27FC236}">
                <a16:creationId xmlns:a16="http://schemas.microsoft.com/office/drawing/2014/main" id="{23447EBA-E10E-4C80-8F35-FF573CA3A6A5}"/>
              </a:ext>
            </a:extLst>
          </p:cNvPr>
          <p:cNvSpPr txBox="1"/>
          <p:nvPr/>
        </p:nvSpPr>
        <p:spPr>
          <a:xfrm>
            <a:off x="371672" y="1103495"/>
            <a:ext cx="8070723" cy="2677656"/>
          </a:xfrm>
          <a:prstGeom prst="rect">
            <a:avLst/>
          </a:prstGeom>
          <a:noFill/>
        </p:spPr>
        <p:txBody>
          <a:bodyPr wrap="square" rtlCol="0">
            <a:spAutoFit/>
          </a:bodyPr>
          <a:lstStyle/>
          <a:p>
            <a:pPr algn="just"/>
            <a:endParaRPr lang="es-ES" dirty="0"/>
          </a:p>
          <a:p>
            <a:pPr algn="just"/>
            <a:r>
              <a:rPr lang="es-ES" dirty="0"/>
              <a:t>Objetivo de las subastas de energía nueva y fuentes alternativas:</a:t>
            </a:r>
          </a:p>
          <a:p>
            <a:pPr algn="just"/>
            <a:endParaRPr lang="es-ES" dirty="0"/>
          </a:p>
          <a:p>
            <a:pPr algn="just"/>
            <a:r>
              <a:rPr lang="es-ES" sz="2400" b="1" i="1" dirty="0">
                <a:solidFill>
                  <a:schemeClr val="accent6">
                    <a:lumMod val="75000"/>
                  </a:schemeClr>
                </a:solidFill>
              </a:rPr>
              <a:t>“Garantizar, a un precio competitivo, el suministro futuro de energía eléctrica en función de las predicciones de la demanda (venta de las distribuidoras en el largo plazo)”</a:t>
            </a:r>
          </a:p>
          <a:p>
            <a:pPr algn="just"/>
            <a:endParaRPr lang="es-ES" dirty="0"/>
          </a:p>
        </p:txBody>
      </p:sp>
    </p:spTree>
    <p:extLst>
      <p:ext uri="{BB962C8B-B14F-4D97-AF65-F5344CB8AC3E}">
        <p14:creationId xmlns:p14="http://schemas.microsoft.com/office/powerpoint/2010/main" val="3722049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Gobernanza de las Subastas</a:t>
            </a:r>
          </a:p>
        </p:txBody>
      </p:sp>
      <p:sp>
        <p:nvSpPr>
          <p:cNvPr id="2" name="CaixaDeTexto 1">
            <a:extLst>
              <a:ext uri="{FF2B5EF4-FFF2-40B4-BE49-F238E27FC236}">
                <a16:creationId xmlns:a16="http://schemas.microsoft.com/office/drawing/2014/main" id="{23447EBA-E10E-4C80-8F35-FF573CA3A6A5}"/>
              </a:ext>
            </a:extLst>
          </p:cNvPr>
          <p:cNvSpPr txBox="1"/>
          <p:nvPr/>
        </p:nvSpPr>
        <p:spPr>
          <a:xfrm>
            <a:off x="371672" y="1103495"/>
            <a:ext cx="8070723" cy="5355312"/>
          </a:xfrm>
          <a:prstGeom prst="rect">
            <a:avLst/>
          </a:prstGeom>
          <a:noFill/>
        </p:spPr>
        <p:txBody>
          <a:bodyPr wrap="square" rtlCol="0">
            <a:spAutoFit/>
          </a:bodyPr>
          <a:lstStyle/>
          <a:p>
            <a:pPr algn="just"/>
            <a:endParaRPr lang="es-ES" dirty="0"/>
          </a:p>
          <a:p>
            <a:pPr marL="285750" indent="-285750" algn="just">
              <a:buFont typeface="Arial" panose="020B0604020202020204" pitchFamily="34" charset="0"/>
              <a:buChar char="•"/>
            </a:pPr>
            <a:r>
              <a:rPr lang="es-ES" dirty="0"/>
              <a:t>Subastas de Energía Nueva normalmente se realizan dos veces al año;</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Subastas de fuentes alternativas se programan a discreción del gobierno;</a:t>
            </a:r>
          </a:p>
          <a:p>
            <a:pPr marL="285750" indent="-285750" algn="just">
              <a:buFont typeface="Arial" panose="020B0604020202020204" pitchFamily="34" charset="0"/>
              <a:buChar char="•"/>
            </a:pPr>
            <a:endParaRPr lang="pt-BR" dirty="0"/>
          </a:p>
          <a:p>
            <a:pPr marL="285750" indent="-285750" algn="just">
              <a:buFont typeface="Arial" panose="020B0604020202020204" pitchFamily="34" charset="0"/>
              <a:buChar char="•"/>
            </a:pPr>
            <a:r>
              <a:rPr lang="es-ES" dirty="0"/>
              <a:t>MME convoca la subasta y responsabiliza a ANEEL de su cumplimiento bajo las directrices propuestas en el decreto;</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ANEEL delega la ejecución  de la subasta a la CCEE;</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A EPE se responsabiliza de la precalificación técnica de las ofertas antes de las subastas;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ANEEL y CCEE mantienen actualizados sus portales de internet con todos los documentos generados en el ciclo de la subasta;</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Los costes administrativos incurridos por CCEE en la realización de la subasta, son repercutidos proporcionalmente entre los proyectos adjudicatarios. </a:t>
            </a:r>
          </a:p>
        </p:txBody>
      </p:sp>
    </p:spTree>
    <p:extLst>
      <p:ext uri="{BB962C8B-B14F-4D97-AF65-F5344CB8AC3E}">
        <p14:creationId xmlns:p14="http://schemas.microsoft.com/office/powerpoint/2010/main" val="3004184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12" name="CaixaDeTexto 11"/>
          <p:cNvSpPr txBox="1"/>
          <p:nvPr/>
        </p:nvSpPr>
        <p:spPr>
          <a:xfrm>
            <a:off x="162053" y="199505"/>
            <a:ext cx="8981947" cy="523220"/>
          </a:xfrm>
          <a:prstGeom prst="rect">
            <a:avLst/>
          </a:prstGeom>
          <a:noFill/>
        </p:spPr>
        <p:txBody>
          <a:bodyPr wrap="square">
            <a:spAutoFit/>
          </a:bodyPr>
          <a:lstStyle/>
          <a:p>
            <a:pPr eaLnBrk="0" hangingPunct="0">
              <a:spcBef>
                <a:spcPct val="20000"/>
              </a:spcBef>
              <a:buClr>
                <a:srgbClr val="0067AC"/>
              </a:buClr>
              <a:buSzPct val="90000"/>
              <a:defRPr/>
            </a:pPr>
            <a:r>
              <a:rPr lang="pt-BR" sz="2800" b="1" dirty="0">
                <a:solidFill>
                  <a:schemeClr val="accent6">
                    <a:lumMod val="75000"/>
                  </a:schemeClr>
                </a:solidFill>
                <a:latin typeface="Adobe Fan Heiti Std B" pitchFamily="34" charset="-128"/>
                <a:ea typeface="Adobe Fan Heiti Std B" pitchFamily="34" charset="-128"/>
                <a:cs typeface="Geneva"/>
              </a:rPr>
              <a:t>Políticas de Incentivo</a:t>
            </a:r>
            <a:r>
              <a:rPr lang="es-CL" sz="2800" b="1" dirty="0">
                <a:solidFill>
                  <a:schemeClr val="accent6">
                    <a:lumMod val="75000"/>
                  </a:schemeClr>
                </a:solidFill>
                <a:latin typeface="Adobe Fan Heiti Std B" pitchFamily="34" charset="-128"/>
                <a:ea typeface="Adobe Fan Heiti Std B" pitchFamily="34" charset="-128"/>
                <a:cs typeface="Geneva"/>
              </a:rPr>
              <a:t> </a:t>
            </a:r>
            <a:r>
              <a:rPr lang="pt-BR" sz="2800" b="1" dirty="0">
                <a:solidFill>
                  <a:schemeClr val="accent6">
                    <a:lumMod val="75000"/>
                  </a:schemeClr>
                </a:solidFill>
                <a:latin typeface="Adobe Fan Heiti Std B" pitchFamily="34" charset="-128"/>
                <a:ea typeface="Adobe Fan Heiti Std B" pitchFamily="34" charset="-128"/>
                <a:cs typeface="Geneva"/>
              </a:rPr>
              <a:t>para Energias </a:t>
            </a:r>
            <a:r>
              <a:rPr lang="es-ES" sz="2800" b="1" dirty="0">
                <a:solidFill>
                  <a:schemeClr val="accent6">
                    <a:lumMod val="75000"/>
                  </a:schemeClr>
                </a:solidFill>
                <a:latin typeface="Adobe Fan Heiti Std B" pitchFamily="34" charset="-128"/>
                <a:ea typeface="Adobe Fan Heiti Std B" pitchFamily="34" charset="-128"/>
                <a:cs typeface="Geneva"/>
              </a:rPr>
              <a:t>Renovables</a:t>
            </a:r>
          </a:p>
        </p:txBody>
      </p:sp>
      <p:sp>
        <p:nvSpPr>
          <p:cNvPr id="9" name="Rectangle 3">
            <a:extLst>
              <a:ext uri="{FF2B5EF4-FFF2-40B4-BE49-F238E27FC236}">
                <a16:creationId xmlns:a16="http://schemas.microsoft.com/office/drawing/2014/main" id="{ED8F8F67-9C7F-4208-A984-B3BFA573D00A}"/>
              </a:ext>
            </a:extLst>
          </p:cNvPr>
          <p:cNvSpPr txBox="1">
            <a:spLocks noChangeArrowheads="1"/>
          </p:cNvSpPr>
          <p:nvPr/>
        </p:nvSpPr>
        <p:spPr>
          <a:xfrm>
            <a:off x="461942" y="834456"/>
            <a:ext cx="7997360" cy="2450527"/>
          </a:xfrm>
          <a:prstGeom prst="rect">
            <a:avLst/>
          </a:prstGeom>
        </p:spPr>
        <p:txBody>
          <a:bodyPr/>
          <a:lst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endParaRPr lang="pt-BR" sz="1600" dirty="0">
              <a:solidFill>
                <a:schemeClr val="tx1">
                  <a:lumMod val="75000"/>
                  <a:lumOff val="25000"/>
                </a:schemeClr>
              </a:solidFill>
              <a:latin typeface="Kozuka Gothic Pro M" pitchFamily="34" charset="-128"/>
              <a:ea typeface="Kozuka Gothic Pro M" pitchFamily="34" charset="-128"/>
              <a:cs typeface="ＭＳ Ｐゴシック"/>
            </a:endParaRPr>
          </a:p>
          <a:p>
            <a:pPr marL="0" indent="0" algn="just">
              <a:lnSpc>
                <a:spcPct val="150000"/>
              </a:lnSpc>
              <a:buNone/>
            </a:pPr>
            <a:endParaRPr lang="pt-BR" sz="1600" dirty="0">
              <a:solidFill>
                <a:schemeClr val="tx1">
                  <a:lumMod val="75000"/>
                  <a:lumOff val="25000"/>
                </a:schemeClr>
              </a:solidFill>
              <a:latin typeface="Kozuka Gothic Pro M" pitchFamily="34" charset="-128"/>
              <a:ea typeface="Kozuka Gothic Pro M" pitchFamily="34" charset="-128"/>
              <a:cs typeface="ＭＳ Ｐゴシック"/>
            </a:endParaRPr>
          </a:p>
        </p:txBody>
      </p:sp>
      <p:sp>
        <p:nvSpPr>
          <p:cNvPr id="11" name="Rectangle 3">
            <a:extLst>
              <a:ext uri="{FF2B5EF4-FFF2-40B4-BE49-F238E27FC236}">
                <a16:creationId xmlns:a16="http://schemas.microsoft.com/office/drawing/2014/main" id="{94F9E040-5744-4DE0-BCD6-BC153F04574A}"/>
              </a:ext>
            </a:extLst>
          </p:cNvPr>
          <p:cNvSpPr txBox="1">
            <a:spLocks noChangeArrowheads="1"/>
          </p:cNvSpPr>
          <p:nvPr/>
        </p:nvSpPr>
        <p:spPr>
          <a:xfrm>
            <a:off x="445035" y="1203027"/>
            <a:ext cx="7997360" cy="2081956"/>
          </a:xfrm>
          <a:prstGeom prst="rect">
            <a:avLst/>
          </a:prstGeom>
        </p:spPr>
        <p:txBody>
          <a:bodyPr/>
          <a:lstStyle>
            <a:lvl1pPr marL="342900" indent="-342900" algn="l" rtl="0" eaLnBrk="0" fontAlgn="base" hangingPunct="0">
              <a:spcBef>
                <a:spcPct val="20000"/>
              </a:spcBef>
              <a:spcAft>
                <a:spcPct val="0"/>
              </a:spcAft>
              <a:buClr>
                <a:srgbClr val="0067AC"/>
              </a:buClr>
              <a:buSzPct val="90000"/>
              <a:buFont typeface="Wingdings" pitchFamily="2" charset="2"/>
              <a:buChar char="§"/>
              <a:defRPr sz="24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67AC"/>
              </a:buClr>
              <a:buFont typeface="Arial" pitchFamily="34" charset="0"/>
              <a:buChar char="–"/>
              <a:defRPr sz="2200" kern="12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rgbClr val="0067AC"/>
              </a:buClr>
              <a:buFont typeface="Arial" pitchFamily="34" charset="0"/>
              <a:buChar char="»"/>
              <a:defRPr sz="2000" kern="1200">
                <a:solidFill>
                  <a:schemeClr val="tx1"/>
                </a:solidFill>
                <a:latin typeface="+mn-lt"/>
                <a:ea typeface="ＭＳ Ｐゴシック"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endParaRPr lang="pt-BR" sz="1000" dirty="0">
              <a:solidFill>
                <a:schemeClr val="tx1">
                  <a:lumMod val="75000"/>
                  <a:lumOff val="25000"/>
                </a:schemeClr>
              </a:solidFill>
              <a:highlight>
                <a:srgbClr val="FFFF00"/>
              </a:highlight>
              <a:latin typeface="Kozuka Gothic Pro M" pitchFamily="34" charset="-128"/>
              <a:ea typeface="Kozuka Gothic Pro M" pitchFamily="34" charset="-128"/>
              <a:cs typeface="ＭＳ Ｐゴシック"/>
            </a:endParaRPr>
          </a:p>
        </p:txBody>
      </p:sp>
      <p:pic>
        <p:nvPicPr>
          <p:cNvPr id="2" name="Imagem 1">
            <a:extLst>
              <a:ext uri="{FF2B5EF4-FFF2-40B4-BE49-F238E27FC236}">
                <a16:creationId xmlns:a16="http://schemas.microsoft.com/office/drawing/2014/main" id="{C27D932A-E02A-405B-B20F-8BD471FFE725}"/>
              </a:ext>
            </a:extLst>
          </p:cNvPr>
          <p:cNvPicPr>
            <a:picLocks noChangeAspect="1"/>
          </p:cNvPicPr>
          <p:nvPr/>
        </p:nvPicPr>
        <p:blipFill>
          <a:blip r:embed="rId3"/>
          <a:stretch>
            <a:fillRect/>
          </a:stretch>
        </p:blipFill>
        <p:spPr>
          <a:xfrm>
            <a:off x="684698" y="1676920"/>
            <a:ext cx="7505700" cy="4981575"/>
          </a:xfrm>
          <a:prstGeom prst="rect">
            <a:avLst/>
          </a:prstGeom>
        </p:spPr>
      </p:pic>
      <p:sp>
        <p:nvSpPr>
          <p:cNvPr id="10" name="CaixaDeTexto 9">
            <a:extLst>
              <a:ext uri="{FF2B5EF4-FFF2-40B4-BE49-F238E27FC236}">
                <a16:creationId xmlns:a16="http://schemas.microsoft.com/office/drawing/2014/main" id="{7A544439-1B83-4293-A642-88BEB5DBBC61}"/>
              </a:ext>
            </a:extLst>
          </p:cNvPr>
          <p:cNvSpPr txBox="1"/>
          <p:nvPr/>
        </p:nvSpPr>
        <p:spPr>
          <a:xfrm>
            <a:off x="539551" y="908720"/>
            <a:ext cx="7902843" cy="646331"/>
          </a:xfrm>
          <a:prstGeom prst="rect">
            <a:avLst/>
          </a:prstGeom>
          <a:noFill/>
        </p:spPr>
        <p:txBody>
          <a:bodyPr wrap="square" rtlCol="0">
            <a:spAutoFit/>
          </a:bodyPr>
          <a:lstStyle/>
          <a:p>
            <a:r>
              <a:rPr lang="pt-BR" dirty="0"/>
              <a:t>Incentivos regulatórios y </a:t>
            </a:r>
            <a:r>
              <a:rPr lang="es-ES" dirty="0"/>
              <a:t>obligaciones</a:t>
            </a:r>
            <a:r>
              <a:rPr lang="pt-BR" dirty="0"/>
              <a:t> para energias </a:t>
            </a:r>
            <a:r>
              <a:rPr lang="es-ES" dirty="0"/>
              <a:t>renovables</a:t>
            </a:r>
            <a:r>
              <a:rPr lang="pt-BR" dirty="0"/>
              <a:t>, por tipo, 2014-2016</a:t>
            </a:r>
          </a:p>
        </p:txBody>
      </p:sp>
      <p:sp>
        <p:nvSpPr>
          <p:cNvPr id="13" name="CaixaDeTexto 12">
            <a:extLst>
              <a:ext uri="{FF2B5EF4-FFF2-40B4-BE49-F238E27FC236}">
                <a16:creationId xmlns:a16="http://schemas.microsoft.com/office/drawing/2014/main" id="{E5E731C0-E51C-40CA-AC08-30C8A6B1D24F}"/>
              </a:ext>
            </a:extLst>
          </p:cNvPr>
          <p:cNvSpPr txBox="1"/>
          <p:nvPr/>
        </p:nvSpPr>
        <p:spPr>
          <a:xfrm>
            <a:off x="5027101" y="6554497"/>
            <a:ext cx="3619500" cy="276999"/>
          </a:xfrm>
          <a:prstGeom prst="rect">
            <a:avLst/>
          </a:prstGeom>
          <a:noFill/>
        </p:spPr>
        <p:txBody>
          <a:bodyPr wrap="square" rtlCol="0">
            <a:spAutoFit/>
          </a:bodyPr>
          <a:lstStyle/>
          <a:p>
            <a:r>
              <a:rPr lang="pt-BR" sz="1200" dirty="0"/>
              <a:t>Fuente: </a:t>
            </a:r>
            <a:r>
              <a:rPr lang="pt-BR" sz="1200" dirty="0" err="1"/>
              <a:t>Renewables</a:t>
            </a:r>
            <a:r>
              <a:rPr lang="pt-BR" sz="1200" dirty="0"/>
              <a:t> 2017 Global Status </a:t>
            </a:r>
            <a:r>
              <a:rPr lang="pt-BR" sz="1200" dirty="0" err="1"/>
              <a:t>Report</a:t>
            </a:r>
            <a:endParaRPr lang="pt-BR" sz="1200" dirty="0"/>
          </a:p>
        </p:txBody>
      </p:sp>
      <p:pic>
        <p:nvPicPr>
          <p:cNvPr id="14" name="Imagem 13" descr="Uma imagem contendo texto&#10;&#10;Descrição gerada com alta confiança">
            <a:extLst>
              <a:ext uri="{FF2B5EF4-FFF2-40B4-BE49-F238E27FC236}">
                <a16:creationId xmlns:a16="http://schemas.microsoft.com/office/drawing/2014/main" id="{AABB3A45-85DB-47AA-AC35-FB47DB0BA1DE}"/>
              </a:ext>
            </a:extLst>
          </p:cNvPr>
          <p:cNvPicPr>
            <a:picLocks noChangeAspect="1"/>
          </p:cNvPicPr>
          <p:nvPr/>
        </p:nvPicPr>
        <p:blipFill rotWithShape="1">
          <a:blip r:embed="rId4">
            <a:clrChange>
              <a:clrFrom>
                <a:srgbClr val="F6F6F6"/>
              </a:clrFrom>
              <a:clrTo>
                <a:srgbClr val="F6F6F6">
                  <a:alpha val="0"/>
                </a:srgbClr>
              </a:clrTo>
            </a:clrChange>
            <a:extLst>
              <a:ext uri="{28A0092B-C50C-407E-A947-70E740481C1C}">
                <a14:useLocalDpi xmlns:a14="http://schemas.microsoft.com/office/drawing/2010/main" val="0"/>
              </a:ext>
            </a:extLst>
          </a:blip>
          <a:srcRect l="23760" t="74794" r="29801"/>
          <a:stretch/>
        </p:blipFill>
        <p:spPr>
          <a:xfrm rot="510545">
            <a:off x="6507664" y="1748040"/>
            <a:ext cx="1846028" cy="756460"/>
          </a:xfrm>
          <a:prstGeom prst="rect">
            <a:avLst/>
          </a:prstGeom>
        </p:spPr>
      </p:pic>
    </p:spTree>
    <p:extLst>
      <p:ext uri="{BB962C8B-B14F-4D97-AF65-F5344CB8AC3E}">
        <p14:creationId xmlns:p14="http://schemas.microsoft.com/office/powerpoint/2010/main" val="271068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Nueva y Renovables)</a:t>
            </a:r>
          </a:p>
        </p:txBody>
      </p:sp>
      <p:sp>
        <p:nvSpPr>
          <p:cNvPr id="2" name="CaixaDeTexto 1">
            <a:extLst>
              <a:ext uri="{FF2B5EF4-FFF2-40B4-BE49-F238E27FC236}">
                <a16:creationId xmlns:a16="http://schemas.microsoft.com/office/drawing/2014/main" id="{23447EBA-E10E-4C80-8F35-FF573CA3A6A5}"/>
              </a:ext>
            </a:extLst>
          </p:cNvPr>
          <p:cNvSpPr txBox="1"/>
          <p:nvPr/>
        </p:nvSpPr>
        <p:spPr>
          <a:xfrm>
            <a:off x="371672" y="1103495"/>
            <a:ext cx="8070723" cy="5909310"/>
          </a:xfrm>
          <a:prstGeom prst="rect">
            <a:avLst/>
          </a:prstGeom>
          <a:noFill/>
        </p:spPr>
        <p:txBody>
          <a:bodyPr wrap="square" rtlCol="0">
            <a:spAutoFit/>
          </a:bodyPr>
          <a:lstStyle/>
          <a:p>
            <a:endParaRPr lang="es-ES" dirty="0"/>
          </a:p>
          <a:p>
            <a:r>
              <a:rPr lang="es-ES" dirty="0"/>
              <a:t>Las subastas son de tipo híbrido. </a:t>
            </a:r>
          </a:p>
          <a:p>
            <a:endParaRPr lang="es-ES" b="1" dirty="0">
              <a:solidFill>
                <a:schemeClr val="accent6">
                  <a:lumMod val="75000"/>
                </a:schemeClr>
              </a:solidFill>
            </a:endParaRPr>
          </a:p>
          <a:p>
            <a:pPr algn="just"/>
            <a:r>
              <a:rPr lang="es-ES" b="1" dirty="0">
                <a:solidFill>
                  <a:schemeClr val="accent6">
                    <a:lumMod val="75000"/>
                  </a:schemeClr>
                </a:solidFill>
              </a:rPr>
              <a:t>Primera fase/subasta dinámica descendente:</a:t>
            </a:r>
          </a:p>
          <a:p>
            <a:pPr algn="just"/>
            <a:endParaRPr lang="es-ES" b="1" dirty="0">
              <a:solidFill>
                <a:schemeClr val="accent6">
                  <a:lumMod val="75000"/>
                </a:schemeClr>
              </a:solidFill>
            </a:endParaRPr>
          </a:p>
          <a:p>
            <a:pPr marL="285750" indent="-285750" algn="just">
              <a:buFont typeface="Arial" panose="020B0604020202020204" pitchFamily="34" charset="0"/>
              <a:buChar char="•"/>
            </a:pPr>
            <a:r>
              <a:rPr lang="es-ES" dirty="0"/>
              <a:t>Participantes ofertan una cantidad anual de energía al precio techo de partida. Esta cantidad no puede modificarse durante la subasta;</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Conforme el precio va descendiendo en sucesivas rondas las pujas se van retirando;</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La fase finaliza cuando la oferta iguala a la cantidad de energía a contratar, multiplicada por un factor de demanda;</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 Si el factor de demanda es igual a 1,5, significa que el volumen total de las ofertas debe ser por lo menos 50 % superior al volumen a contratar;</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Para que no exista colusión, tanto la cantidad de energía a contratar como el factor de demanda no deben ser conocidos. </a:t>
            </a:r>
          </a:p>
          <a:p>
            <a:pPr algn="just"/>
            <a:endParaRPr lang="pt-BR" dirty="0"/>
          </a:p>
          <a:p>
            <a:pPr algn="just"/>
            <a:endParaRPr lang="es-ES" dirty="0"/>
          </a:p>
        </p:txBody>
      </p:sp>
    </p:spTree>
    <p:extLst>
      <p:ext uri="{BB962C8B-B14F-4D97-AF65-F5344CB8AC3E}">
        <p14:creationId xmlns:p14="http://schemas.microsoft.com/office/powerpoint/2010/main" val="17735801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Nueva y Renovables)</a:t>
            </a:r>
          </a:p>
        </p:txBody>
      </p:sp>
      <p:sp>
        <p:nvSpPr>
          <p:cNvPr id="2" name="CaixaDeTexto 1">
            <a:extLst>
              <a:ext uri="{FF2B5EF4-FFF2-40B4-BE49-F238E27FC236}">
                <a16:creationId xmlns:a16="http://schemas.microsoft.com/office/drawing/2014/main" id="{23447EBA-E10E-4C80-8F35-FF573CA3A6A5}"/>
              </a:ext>
            </a:extLst>
          </p:cNvPr>
          <p:cNvSpPr txBox="1"/>
          <p:nvPr/>
        </p:nvSpPr>
        <p:spPr>
          <a:xfrm>
            <a:off x="371672" y="1103495"/>
            <a:ext cx="8070723" cy="2585323"/>
          </a:xfrm>
          <a:prstGeom prst="rect">
            <a:avLst/>
          </a:prstGeom>
          <a:noFill/>
        </p:spPr>
        <p:txBody>
          <a:bodyPr wrap="square" rtlCol="0">
            <a:spAutoFit/>
          </a:bodyPr>
          <a:lstStyle/>
          <a:p>
            <a:endParaRPr lang="es-ES" dirty="0"/>
          </a:p>
          <a:p>
            <a:pPr algn="just"/>
            <a:endParaRPr lang="es-ES" dirty="0"/>
          </a:p>
          <a:p>
            <a:pPr algn="just"/>
            <a:r>
              <a:rPr lang="es-ES" b="1" dirty="0">
                <a:solidFill>
                  <a:schemeClr val="accent6">
                    <a:lumMod val="75000"/>
                  </a:schemeClr>
                </a:solidFill>
              </a:rPr>
              <a:t>Segunda fase/Subasta en sobre cerrado</a:t>
            </a:r>
            <a:r>
              <a:rPr lang="es-ES" dirty="0"/>
              <a:t>:</a:t>
            </a:r>
          </a:p>
          <a:p>
            <a:pPr algn="just"/>
            <a:endParaRPr lang="es-ES" dirty="0"/>
          </a:p>
          <a:p>
            <a:pPr marL="285750" indent="-285750" algn="just">
              <a:buFont typeface="Arial" panose="020B0604020202020204" pitchFamily="34" charset="0"/>
              <a:buChar char="•"/>
            </a:pPr>
            <a:r>
              <a:rPr lang="es-ES" dirty="0"/>
              <a:t> Sólo pueden participar los proyectos que mantuvieron la puja hasta el final en la primera fase;</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 Las ofertas ganadoras serán las necesarias hasta adjudicar toda la energía a contratar, seleccionadas de menor a mayor precio ofertado. </a:t>
            </a:r>
          </a:p>
        </p:txBody>
      </p:sp>
    </p:spTree>
    <p:extLst>
      <p:ext uri="{BB962C8B-B14F-4D97-AF65-F5344CB8AC3E}">
        <p14:creationId xmlns:p14="http://schemas.microsoft.com/office/powerpoint/2010/main" val="1053119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557349"/>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Nueva y Renovables)</a:t>
            </a:r>
          </a:p>
          <a:p>
            <a:pPr algn="ctr" eaLnBrk="0" hangingPunct="0">
              <a:spcBef>
                <a:spcPct val="20000"/>
              </a:spcBef>
              <a:buClr>
                <a:srgbClr val="0067AC"/>
              </a:buClr>
              <a:buSzPct val="90000"/>
              <a:defRPr/>
            </a:pPr>
            <a:endParaRPr lang="es-ES" sz="2800" b="1" dirty="0">
              <a:solidFill>
                <a:schemeClr val="accent6">
                  <a:lumMod val="75000"/>
                </a:schemeClr>
              </a:solidFill>
              <a:latin typeface="Adobe Fan Heiti Std B" pitchFamily="34" charset="-128"/>
              <a:ea typeface="Adobe Fan Heiti Std B" pitchFamily="34" charset="-128"/>
              <a:cs typeface="Geneva"/>
            </a:endParaRPr>
          </a:p>
        </p:txBody>
      </p:sp>
      <p:sp>
        <p:nvSpPr>
          <p:cNvPr id="2" name="CaixaDeTexto 1">
            <a:extLst>
              <a:ext uri="{FF2B5EF4-FFF2-40B4-BE49-F238E27FC236}">
                <a16:creationId xmlns:a16="http://schemas.microsoft.com/office/drawing/2014/main" id="{23447EBA-E10E-4C80-8F35-FF573CA3A6A5}"/>
              </a:ext>
            </a:extLst>
          </p:cNvPr>
          <p:cNvSpPr txBox="1"/>
          <p:nvPr/>
        </p:nvSpPr>
        <p:spPr>
          <a:xfrm>
            <a:off x="296255" y="1845290"/>
            <a:ext cx="8070723" cy="3139321"/>
          </a:xfrm>
          <a:prstGeom prst="rect">
            <a:avLst/>
          </a:prstGeom>
          <a:noFill/>
        </p:spPr>
        <p:txBody>
          <a:bodyPr wrap="square" rtlCol="0">
            <a:spAutoFit/>
          </a:bodyPr>
          <a:lstStyle/>
          <a:p>
            <a:pPr algn="just"/>
            <a:r>
              <a:rPr lang="es-ES" dirty="0"/>
              <a:t>Las subastas pueden ser neutras, en las que compiten tanto renovables como convencionales; sólo de renovables, y específicas para una tecnología.</a:t>
            </a:r>
          </a:p>
          <a:p>
            <a:pPr algn="just"/>
            <a:r>
              <a:rPr lang="es-ES" dirty="0"/>
              <a:t> </a:t>
            </a:r>
          </a:p>
          <a:p>
            <a:pPr marL="285750" indent="-285750" algn="just">
              <a:buFont typeface="Arial" panose="020B0604020202020204" pitchFamily="34" charset="0"/>
              <a:buChar char="•"/>
            </a:pPr>
            <a:r>
              <a:rPr lang="es-ES" dirty="0"/>
              <a:t>No existen límites superiores de capacidad instalada de los proyectos;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No se permiten proyectos de FV inferior a 5 </a:t>
            </a:r>
            <a:r>
              <a:rPr lang="es-ES" dirty="0" err="1"/>
              <a:t>MWp</a:t>
            </a:r>
            <a:r>
              <a:rPr lang="es-ES" dirty="0"/>
              <a:t>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No se permiten proyectos de minihidráulica menores de 1 MW;</a:t>
            </a:r>
          </a:p>
          <a:p>
            <a:pPr algn="just"/>
            <a:endParaRPr lang="es-ES" dirty="0"/>
          </a:p>
          <a:p>
            <a:pPr algn="just"/>
            <a:endParaRPr lang="es-ES" dirty="0"/>
          </a:p>
          <a:p>
            <a:pPr algn="just"/>
            <a:r>
              <a:rPr lang="es-ES" dirty="0"/>
              <a:t>. </a:t>
            </a:r>
          </a:p>
        </p:txBody>
      </p:sp>
    </p:spTree>
    <p:extLst>
      <p:ext uri="{BB962C8B-B14F-4D97-AF65-F5344CB8AC3E}">
        <p14:creationId xmlns:p14="http://schemas.microsoft.com/office/powerpoint/2010/main" val="117089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557349"/>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Nueva y Renovables)</a:t>
            </a:r>
          </a:p>
          <a:p>
            <a:pPr algn="ctr" eaLnBrk="0" hangingPunct="0">
              <a:spcBef>
                <a:spcPct val="20000"/>
              </a:spcBef>
              <a:buClr>
                <a:srgbClr val="0067AC"/>
              </a:buClr>
              <a:buSzPct val="90000"/>
              <a:defRPr/>
            </a:pPr>
            <a:endParaRPr lang="es-ES" sz="2800" b="1" dirty="0">
              <a:solidFill>
                <a:schemeClr val="accent6">
                  <a:lumMod val="75000"/>
                </a:schemeClr>
              </a:solidFill>
              <a:latin typeface="Adobe Fan Heiti Std B" pitchFamily="34" charset="-128"/>
              <a:ea typeface="Adobe Fan Heiti Std B" pitchFamily="34" charset="-128"/>
              <a:cs typeface="Geneva"/>
            </a:endParaRPr>
          </a:p>
        </p:txBody>
      </p:sp>
      <p:sp>
        <p:nvSpPr>
          <p:cNvPr id="2" name="CaixaDeTexto 1">
            <a:extLst>
              <a:ext uri="{FF2B5EF4-FFF2-40B4-BE49-F238E27FC236}">
                <a16:creationId xmlns:a16="http://schemas.microsoft.com/office/drawing/2014/main" id="{23447EBA-E10E-4C80-8F35-FF573CA3A6A5}"/>
              </a:ext>
            </a:extLst>
          </p:cNvPr>
          <p:cNvSpPr txBox="1"/>
          <p:nvPr/>
        </p:nvSpPr>
        <p:spPr>
          <a:xfrm>
            <a:off x="323094" y="1874031"/>
            <a:ext cx="8070723" cy="3970318"/>
          </a:xfrm>
          <a:prstGeom prst="rect">
            <a:avLst/>
          </a:prstGeom>
          <a:noFill/>
        </p:spPr>
        <p:txBody>
          <a:bodyPr wrap="square" rtlCol="0">
            <a:spAutoFit/>
          </a:bodyPr>
          <a:lstStyle/>
          <a:p>
            <a:pPr algn="just"/>
            <a:r>
              <a:rPr lang="es-ES" b="1" dirty="0">
                <a:solidFill>
                  <a:schemeClr val="accent6">
                    <a:lumMod val="75000"/>
                  </a:schemeClr>
                </a:solidFill>
              </a:rPr>
              <a:t>Garantía financiera </a:t>
            </a:r>
            <a:r>
              <a:rPr lang="es-ES" dirty="0"/>
              <a:t>de al menos el </a:t>
            </a:r>
            <a:r>
              <a:rPr lang="es-ES" b="1" dirty="0">
                <a:solidFill>
                  <a:schemeClr val="accent6">
                    <a:lumMod val="75000"/>
                  </a:schemeClr>
                </a:solidFill>
              </a:rPr>
              <a:t>1% del coste estimado de la inversión</a:t>
            </a:r>
            <a:r>
              <a:rPr lang="es-ES" dirty="0"/>
              <a:t>;</a:t>
            </a:r>
          </a:p>
          <a:p>
            <a:pPr algn="just"/>
            <a:endParaRPr lang="es-ES" dirty="0"/>
          </a:p>
          <a:p>
            <a:pPr algn="just"/>
            <a:r>
              <a:rPr lang="es-ES" dirty="0"/>
              <a:t>Ofertas adjudicatarias se le exige una garantía de fiel cumplimiento del </a:t>
            </a:r>
            <a:r>
              <a:rPr lang="es-ES" b="1" dirty="0">
                <a:solidFill>
                  <a:schemeClr val="accent6">
                    <a:lumMod val="75000"/>
                  </a:schemeClr>
                </a:solidFill>
              </a:rPr>
              <a:t>5% del coste estimado de la inversión</a:t>
            </a:r>
            <a:r>
              <a:rPr lang="es-ES" dirty="0"/>
              <a:t>;</a:t>
            </a:r>
          </a:p>
          <a:p>
            <a:pPr algn="just"/>
            <a:endParaRPr lang="es-ES" b="1" dirty="0"/>
          </a:p>
          <a:p>
            <a:pPr algn="just"/>
            <a:r>
              <a:rPr lang="es-ES" b="1" dirty="0">
                <a:solidFill>
                  <a:srgbClr val="FF0000"/>
                </a:solidFill>
              </a:rPr>
              <a:t>Resultado </a:t>
            </a:r>
            <a:r>
              <a:rPr lang="es-ES" b="1" dirty="0">
                <a:solidFill>
                  <a:srgbClr val="FF0000"/>
                </a:solidFill>
                <a:sym typeface="Wingdings" panose="05000000000000000000" pitchFamily="2" charset="2"/>
              </a:rPr>
              <a:t></a:t>
            </a:r>
            <a:r>
              <a:rPr lang="es-ES" b="1" dirty="0"/>
              <a:t> </a:t>
            </a:r>
            <a:r>
              <a:rPr lang="es-ES" dirty="0"/>
              <a:t>contrato de venta de la electricidad con cada una de las empresas distribuidoras demandantes en la subasta, por la cantidad de energía y el precio ofertado (</a:t>
            </a:r>
            <a:r>
              <a:rPr lang="es-ES" dirty="0" err="1"/>
              <a:t>pay</a:t>
            </a:r>
            <a:r>
              <a:rPr lang="es-ES" dirty="0"/>
              <a:t> as </a:t>
            </a:r>
            <a:r>
              <a:rPr lang="es-ES" dirty="0" err="1"/>
              <a:t>bid</a:t>
            </a:r>
            <a:r>
              <a:rPr lang="es-ES" dirty="0"/>
              <a:t>). </a:t>
            </a:r>
          </a:p>
          <a:p>
            <a:pPr algn="just"/>
            <a:endParaRPr lang="es-ES" dirty="0"/>
          </a:p>
          <a:p>
            <a:pPr marL="285750" indent="-285750" algn="just">
              <a:buFont typeface="Arial" panose="020B0604020202020204" pitchFamily="34" charset="0"/>
              <a:buChar char="•"/>
            </a:pPr>
            <a:r>
              <a:rPr lang="es-ES" dirty="0"/>
              <a:t>Contrato (en R$); es de 15 a 30 años;</a:t>
            </a:r>
          </a:p>
          <a:p>
            <a:pPr marL="285750" indent="-285750" algn="just">
              <a:buFont typeface="Arial" panose="020B0604020202020204" pitchFamily="34" charset="0"/>
              <a:buChar char="•"/>
            </a:pPr>
            <a:r>
              <a:rPr lang="es-ES" dirty="0"/>
              <a:t>Contratos para eólicas y FV son de 20 años;</a:t>
            </a:r>
          </a:p>
          <a:p>
            <a:pPr marL="285750" indent="-285750" algn="just">
              <a:buFont typeface="Arial" panose="020B0604020202020204" pitchFamily="34" charset="0"/>
              <a:buChar char="•"/>
            </a:pPr>
            <a:r>
              <a:rPr lang="es-ES" dirty="0"/>
              <a:t>El precio es actualizado anualmente (IPC Brasil); </a:t>
            </a:r>
          </a:p>
          <a:p>
            <a:pPr marL="285750" indent="-285750" algn="just">
              <a:buFont typeface="Arial" panose="020B0604020202020204" pitchFamily="34" charset="0"/>
              <a:buChar char="•"/>
            </a:pPr>
            <a:r>
              <a:rPr lang="es-ES" dirty="0"/>
              <a:t>El coste de los contratos es pasado por las distribuidoras íntegramente a los consumidores regulados </a:t>
            </a:r>
          </a:p>
        </p:txBody>
      </p:sp>
    </p:spTree>
    <p:extLst>
      <p:ext uri="{BB962C8B-B14F-4D97-AF65-F5344CB8AC3E}">
        <p14:creationId xmlns:p14="http://schemas.microsoft.com/office/powerpoint/2010/main" val="3080701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557349"/>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(G</a:t>
            </a:r>
            <a:r>
              <a:rPr lang="es-ES" sz="2800" b="1" dirty="0">
                <a:solidFill>
                  <a:schemeClr val="accent6">
                    <a:lumMod val="75000"/>
                  </a:schemeClr>
                </a:solidFill>
                <a:ea typeface="Adobe Fan Heiti Std B" pitchFamily="34" charset="-128"/>
              </a:rPr>
              <a:t>eneración real vs Estipulada</a:t>
            </a:r>
            <a:r>
              <a:rPr lang="es-ES" sz="2800" b="1" dirty="0">
                <a:solidFill>
                  <a:schemeClr val="accent6">
                    <a:lumMod val="75000"/>
                  </a:schemeClr>
                </a:solidFill>
                <a:latin typeface="Adobe Fan Heiti Std B" pitchFamily="34" charset="-128"/>
                <a:ea typeface="Adobe Fan Heiti Std B" pitchFamily="34" charset="-128"/>
                <a:cs typeface="Geneva"/>
              </a:rPr>
              <a:t>)</a:t>
            </a:r>
          </a:p>
          <a:p>
            <a:pPr algn="ctr" eaLnBrk="0" hangingPunct="0">
              <a:spcBef>
                <a:spcPct val="20000"/>
              </a:spcBef>
              <a:buClr>
                <a:srgbClr val="0067AC"/>
              </a:buClr>
              <a:buSzPct val="90000"/>
              <a:defRPr/>
            </a:pPr>
            <a:endParaRPr lang="es-ES" sz="2800" b="1" dirty="0">
              <a:solidFill>
                <a:schemeClr val="accent6">
                  <a:lumMod val="75000"/>
                </a:schemeClr>
              </a:solidFill>
              <a:latin typeface="Adobe Fan Heiti Std B" pitchFamily="34" charset="-128"/>
              <a:ea typeface="Adobe Fan Heiti Std B" pitchFamily="34" charset="-128"/>
              <a:cs typeface="Geneva"/>
            </a:endParaRPr>
          </a:p>
        </p:txBody>
      </p:sp>
      <p:sp>
        <p:nvSpPr>
          <p:cNvPr id="2" name="CaixaDeTexto 1">
            <a:extLst>
              <a:ext uri="{FF2B5EF4-FFF2-40B4-BE49-F238E27FC236}">
                <a16:creationId xmlns:a16="http://schemas.microsoft.com/office/drawing/2014/main" id="{23447EBA-E10E-4C80-8F35-FF573CA3A6A5}"/>
              </a:ext>
            </a:extLst>
          </p:cNvPr>
          <p:cNvSpPr txBox="1"/>
          <p:nvPr/>
        </p:nvSpPr>
        <p:spPr>
          <a:xfrm>
            <a:off x="323094" y="1381503"/>
            <a:ext cx="8070723" cy="5355312"/>
          </a:xfrm>
          <a:prstGeom prst="rect">
            <a:avLst/>
          </a:prstGeom>
          <a:noFill/>
        </p:spPr>
        <p:txBody>
          <a:bodyPr wrap="square" rtlCol="0">
            <a:spAutoFit/>
          </a:bodyPr>
          <a:lstStyle/>
          <a:p>
            <a:pPr algn="just"/>
            <a:r>
              <a:rPr lang="es-ES" b="1" dirty="0">
                <a:solidFill>
                  <a:schemeClr val="accent6">
                    <a:lumMod val="75000"/>
                  </a:schemeClr>
                </a:solidFill>
              </a:rPr>
              <a:t>Hasta el año 2013:</a:t>
            </a:r>
          </a:p>
          <a:p>
            <a:pPr algn="just"/>
            <a:endParaRPr lang="es-ES" b="1" dirty="0">
              <a:solidFill>
                <a:schemeClr val="accent6">
                  <a:lumMod val="75000"/>
                </a:schemeClr>
              </a:solidFill>
            </a:endParaRPr>
          </a:p>
          <a:p>
            <a:pPr algn="just"/>
            <a:r>
              <a:rPr lang="es-ES" dirty="0"/>
              <a:t>Proyectos eólicos podían ofertar como máximo energía anual con </a:t>
            </a:r>
            <a:r>
              <a:rPr lang="es-ES" b="1" dirty="0">
                <a:solidFill>
                  <a:schemeClr val="accent6">
                    <a:lumMod val="75000"/>
                  </a:schemeClr>
                </a:solidFill>
              </a:rPr>
              <a:t>probabilidad del 50% de producirse (P50). </a:t>
            </a:r>
            <a:r>
              <a:rPr lang="es-ES" dirty="0"/>
              <a:t>El riesgo financiero de las desviaciones (generación real vs estipulada) era alto.</a:t>
            </a:r>
          </a:p>
          <a:p>
            <a:pPr algn="just"/>
            <a:endParaRPr lang="es-ES" dirty="0"/>
          </a:p>
          <a:p>
            <a:pPr algn="just"/>
            <a:r>
              <a:rPr lang="es-ES" dirty="0"/>
              <a:t>Déficit sufría una penalización, y en caso de superávit podía vender el exceso en el mercado de contratación libre.  No existía la posibilidad de disminuir el riesgo de las desviaciones agrupando proyectos.</a:t>
            </a:r>
          </a:p>
          <a:p>
            <a:pPr algn="just"/>
            <a:endParaRPr lang="es-ES" dirty="0"/>
          </a:p>
          <a:p>
            <a:pPr algn="just"/>
            <a:r>
              <a:rPr lang="es-ES" b="1" dirty="0">
                <a:solidFill>
                  <a:schemeClr val="accent6">
                    <a:lumMod val="75000"/>
                  </a:schemeClr>
                </a:solidFill>
              </a:rPr>
              <a:t>En la actualidad:</a:t>
            </a:r>
          </a:p>
          <a:p>
            <a:pPr algn="just"/>
            <a:endParaRPr lang="es-ES" dirty="0"/>
          </a:p>
          <a:p>
            <a:pPr algn="just"/>
            <a:r>
              <a:rPr lang="es-ES" dirty="0"/>
              <a:t>Los proyectos eólicos sólo pueden ofertar la cantidad de energía anual con </a:t>
            </a:r>
            <a:r>
              <a:rPr lang="es-ES" b="1" dirty="0">
                <a:solidFill>
                  <a:schemeClr val="accent6">
                    <a:lumMod val="75000"/>
                  </a:schemeClr>
                </a:solidFill>
              </a:rPr>
              <a:t>probabilidad del 90 % de producirse (P90) </a:t>
            </a:r>
            <a:r>
              <a:rPr lang="es-ES" dirty="0"/>
              <a:t>-&gt;escenario conservador por lo que se le otorga la categoría de energía firme (disponible).</a:t>
            </a:r>
          </a:p>
          <a:p>
            <a:pPr algn="just"/>
            <a:endParaRPr lang="es-ES" dirty="0"/>
          </a:p>
          <a:p>
            <a:pPr algn="just"/>
            <a:r>
              <a:rPr lang="es-ES" dirty="0"/>
              <a:t>Déficit mensual:  Exposición a los precios de corto plazo asumido por los distribuidores y se han implementado mecanismos de “solidaridad”. </a:t>
            </a:r>
          </a:p>
          <a:p>
            <a:pPr algn="just"/>
            <a:r>
              <a:rPr lang="es-ES" dirty="0"/>
              <a:t> </a:t>
            </a:r>
          </a:p>
        </p:txBody>
      </p:sp>
    </p:spTree>
    <p:extLst>
      <p:ext uri="{BB962C8B-B14F-4D97-AF65-F5344CB8AC3E}">
        <p14:creationId xmlns:p14="http://schemas.microsoft.com/office/powerpoint/2010/main" val="29936137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de las Subastas</a:t>
            </a:r>
          </a:p>
        </p:txBody>
      </p:sp>
      <p:sp>
        <p:nvSpPr>
          <p:cNvPr id="2" name="CaixaDeTexto 1">
            <a:extLst>
              <a:ext uri="{FF2B5EF4-FFF2-40B4-BE49-F238E27FC236}">
                <a16:creationId xmlns:a16="http://schemas.microsoft.com/office/drawing/2014/main" id="{23447EBA-E10E-4C80-8F35-FF573CA3A6A5}"/>
              </a:ext>
            </a:extLst>
          </p:cNvPr>
          <p:cNvSpPr txBox="1"/>
          <p:nvPr/>
        </p:nvSpPr>
        <p:spPr>
          <a:xfrm>
            <a:off x="323094" y="1381503"/>
            <a:ext cx="8119301" cy="3693319"/>
          </a:xfrm>
          <a:prstGeom prst="rect">
            <a:avLst/>
          </a:prstGeom>
          <a:noFill/>
        </p:spPr>
        <p:txBody>
          <a:bodyPr wrap="square" rtlCol="0">
            <a:spAutoFit/>
          </a:bodyPr>
          <a:lstStyle/>
          <a:p>
            <a:pPr algn="just"/>
            <a:r>
              <a:rPr lang="es-ES" dirty="0"/>
              <a:t>Mecanismo de compensación: Desviación anual entre el 90 % y el 130 % puede pasarse al año siguiente: </a:t>
            </a:r>
          </a:p>
          <a:p>
            <a:pPr algn="just"/>
            <a:endParaRPr lang="es-ES" dirty="0"/>
          </a:p>
          <a:p>
            <a:pPr marL="285750" indent="-285750" algn="just">
              <a:buFont typeface="Wingdings" panose="05000000000000000000" pitchFamily="2" charset="2"/>
              <a:buChar char="Ø"/>
            </a:pPr>
            <a:r>
              <a:rPr lang="es-ES" dirty="0"/>
              <a:t>	Si es inferior al 90 %, un diez por ciento pasa al año siguiente con 	saldo negativo y la diferencia entre la energía producida y el 90 % 	de la energía contratada se abona a un precio 15 % superior al 	precio de venta estipulado en el contrato;</a:t>
            </a:r>
          </a:p>
          <a:p>
            <a:pPr algn="just"/>
            <a:endParaRPr lang="es-ES" dirty="0"/>
          </a:p>
          <a:p>
            <a:r>
              <a:rPr lang="es-ES" dirty="0"/>
              <a:t>	</a:t>
            </a:r>
          </a:p>
          <a:p>
            <a:pPr marL="285750" indent="-285750">
              <a:buFont typeface="Wingdings" panose="05000000000000000000" pitchFamily="2" charset="2"/>
              <a:buChar char="Ø"/>
            </a:pPr>
            <a:r>
              <a:rPr lang="es-ES" dirty="0"/>
              <a:t>	Si supera el 130 % de la energía contratada, el 30 % se transfiere   	con saldo positivo al año siguiente y por el resto se recibe un  	precio igual al 70 % de la tarifa del contrato de venta. </a:t>
            </a:r>
          </a:p>
          <a:p>
            <a:pPr algn="just"/>
            <a:endParaRPr lang="es-ES" dirty="0"/>
          </a:p>
        </p:txBody>
      </p:sp>
    </p:spTree>
    <p:extLst>
      <p:ext uri="{BB962C8B-B14F-4D97-AF65-F5344CB8AC3E}">
        <p14:creationId xmlns:p14="http://schemas.microsoft.com/office/powerpoint/2010/main" val="2282778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133918" cy="369332"/>
          </a:xfrm>
          <a:prstGeom prst="rect">
            <a:avLst/>
          </a:prstGeom>
        </p:spPr>
        <p:txBody>
          <a:bodyPr wrap="none">
            <a:spAutoFit/>
          </a:bodyPr>
          <a:lstStyle/>
          <a:p>
            <a:r>
              <a:rPr lang="es-ES" b="1" dirty="0">
                <a:solidFill>
                  <a:srgbClr val="FF0000"/>
                </a:solidFill>
              </a:rPr>
              <a:t>Desviación anual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283968" y="2806599"/>
            <a:ext cx="287966" cy="170251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733987" y="3196191"/>
            <a:ext cx="3096344" cy="923330"/>
          </a:xfrm>
          <a:prstGeom prst="rect">
            <a:avLst/>
          </a:prstGeom>
          <a:noFill/>
        </p:spPr>
        <p:txBody>
          <a:bodyPr wrap="square" rtlCol="0">
            <a:spAutoFit/>
          </a:bodyPr>
          <a:lstStyle/>
          <a:p>
            <a:r>
              <a:rPr lang="es-ES" dirty="0"/>
              <a:t>Desviación entre 90% y 130% puede pasarse para el año siguiente</a:t>
            </a:r>
          </a:p>
        </p:txBody>
      </p:sp>
      <p:sp>
        <p:nvSpPr>
          <p:cNvPr id="2" name="CaixaDeTexto 1">
            <a:extLst>
              <a:ext uri="{FF2B5EF4-FFF2-40B4-BE49-F238E27FC236}">
                <a16:creationId xmlns:a16="http://schemas.microsoft.com/office/drawing/2014/main" id="{DD2F6B47-F3DC-4D43-BE1C-FB56C70D00B1}"/>
              </a:ext>
            </a:extLst>
          </p:cNvPr>
          <p:cNvSpPr txBox="1"/>
          <p:nvPr/>
        </p:nvSpPr>
        <p:spPr>
          <a:xfrm>
            <a:off x="6876256" y="5156868"/>
            <a:ext cx="1651741" cy="1200329"/>
          </a:xfrm>
          <a:prstGeom prst="rect">
            <a:avLst/>
          </a:prstGeom>
          <a:noFill/>
        </p:spPr>
        <p:txBody>
          <a:bodyPr wrap="square" rtlCol="0">
            <a:spAutoFit/>
          </a:bodyPr>
          <a:lstStyle/>
          <a:p>
            <a:r>
              <a:rPr lang="es-ES" sz="1200" dirty="0"/>
              <a:t>_____ : Contratada</a:t>
            </a:r>
          </a:p>
          <a:p>
            <a:endParaRPr lang="es-ES" sz="1200" dirty="0"/>
          </a:p>
          <a:p>
            <a:r>
              <a:rPr lang="es-ES" sz="1200" dirty="0">
                <a:solidFill>
                  <a:srgbClr val="00B050"/>
                </a:solidFill>
              </a:rPr>
              <a:t>--------- :Generada</a:t>
            </a:r>
          </a:p>
          <a:p>
            <a:endParaRPr lang="es-ES" sz="1200" dirty="0">
              <a:solidFill>
                <a:srgbClr val="00B050"/>
              </a:solidFill>
            </a:endParaRPr>
          </a:p>
          <a:p>
            <a:r>
              <a:rPr lang="es-ES" sz="1200" dirty="0">
                <a:solidFill>
                  <a:srgbClr val="FF0000"/>
                </a:solidFill>
              </a:rPr>
              <a:t>--------- :Generada</a:t>
            </a:r>
          </a:p>
          <a:p>
            <a:endParaRPr lang="es-ES" sz="1200" dirty="0">
              <a:solidFill>
                <a:srgbClr val="00B050"/>
              </a:solidFill>
            </a:endParaRPr>
          </a:p>
        </p:txBody>
      </p:sp>
      <p:sp>
        <p:nvSpPr>
          <p:cNvPr id="18" name="CaixaDeTexto 17">
            <a:extLst>
              <a:ext uri="{FF2B5EF4-FFF2-40B4-BE49-F238E27FC236}">
                <a16:creationId xmlns:a16="http://schemas.microsoft.com/office/drawing/2014/main" id="{2FE1B7BA-E838-4C1A-87AC-7E16A462F353}"/>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Tree>
    <p:extLst>
      <p:ext uri="{BB962C8B-B14F-4D97-AF65-F5344CB8AC3E}">
        <p14:creationId xmlns:p14="http://schemas.microsoft.com/office/powerpoint/2010/main" val="41925048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133918" cy="369332"/>
          </a:xfrm>
          <a:prstGeom prst="rect">
            <a:avLst/>
          </a:prstGeom>
        </p:spPr>
        <p:txBody>
          <a:bodyPr wrap="none">
            <a:spAutoFit/>
          </a:bodyPr>
          <a:lstStyle/>
          <a:p>
            <a:r>
              <a:rPr lang="es-ES" b="1" dirty="0">
                <a:solidFill>
                  <a:srgbClr val="FF0000"/>
                </a:solidFill>
              </a:rPr>
              <a:t>Desviación anual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170298" y="4030650"/>
            <a:ext cx="100907" cy="47846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589583" y="3946717"/>
            <a:ext cx="4034980" cy="646331"/>
          </a:xfrm>
          <a:prstGeom prst="rect">
            <a:avLst/>
          </a:prstGeom>
          <a:noFill/>
        </p:spPr>
        <p:txBody>
          <a:bodyPr wrap="square" rtlCol="0">
            <a:spAutoFit/>
          </a:bodyPr>
          <a:lstStyle/>
          <a:p>
            <a:pPr algn="just"/>
            <a:r>
              <a:rPr lang="es-ES" dirty="0"/>
              <a:t>un 10% pasa al año siguiente con saldo negativo</a:t>
            </a:r>
          </a:p>
        </p:txBody>
      </p:sp>
      <p:sp>
        <p:nvSpPr>
          <p:cNvPr id="4" name="Retângulo 3">
            <a:extLst>
              <a:ext uri="{FF2B5EF4-FFF2-40B4-BE49-F238E27FC236}">
                <a16:creationId xmlns:a16="http://schemas.microsoft.com/office/drawing/2014/main" id="{E5E23E03-16A0-474A-B620-E297F7F70D99}"/>
              </a:ext>
            </a:extLst>
          </p:cNvPr>
          <p:cNvSpPr/>
          <p:nvPr/>
        </p:nvSpPr>
        <p:spPr>
          <a:xfrm>
            <a:off x="1187624" y="4534706"/>
            <a:ext cx="2664287" cy="355357"/>
          </a:xfrm>
          <a:prstGeom prst="rect">
            <a:avLst/>
          </a:prstGeom>
          <a:pattFill prst="pct60">
            <a:fgClr>
              <a:schemeClr val="tx2">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826E763B-4FAD-466A-B1AF-6A600A55600B}"/>
              </a:ext>
            </a:extLst>
          </p:cNvPr>
          <p:cNvSpPr txBox="1"/>
          <p:nvPr/>
        </p:nvSpPr>
        <p:spPr>
          <a:xfrm>
            <a:off x="6876256" y="5156868"/>
            <a:ext cx="1651741" cy="1200329"/>
          </a:xfrm>
          <a:prstGeom prst="rect">
            <a:avLst/>
          </a:prstGeom>
          <a:noFill/>
        </p:spPr>
        <p:txBody>
          <a:bodyPr wrap="square" rtlCol="0">
            <a:spAutoFit/>
          </a:bodyPr>
          <a:lstStyle/>
          <a:p>
            <a:r>
              <a:rPr lang="es-ES" sz="1200" dirty="0"/>
              <a:t>_____ : Contratada</a:t>
            </a:r>
          </a:p>
          <a:p>
            <a:endParaRPr lang="es-ES" sz="1200" dirty="0"/>
          </a:p>
          <a:p>
            <a:r>
              <a:rPr lang="es-ES" sz="1200" dirty="0">
                <a:solidFill>
                  <a:srgbClr val="00B050"/>
                </a:solidFill>
              </a:rPr>
              <a:t>--------- :Generada</a:t>
            </a:r>
          </a:p>
          <a:p>
            <a:endParaRPr lang="es-ES" sz="1200" dirty="0">
              <a:solidFill>
                <a:srgbClr val="00B050"/>
              </a:solidFill>
            </a:endParaRPr>
          </a:p>
          <a:p>
            <a:r>
              <a:rPr lang="es-ES" sz="1200" dirty="0">
                <a:solidFill>
                  <a:srgbClr val="FF0000"/>
                </a:solidFill>
              </a:rPr>
              <a:t>--------- :Generada</a:t>
            </a:r>
          </a:p>
          <a:p>
            <a:endParaRPr lang="es-ES" sz="1200" dirty="0">
              <a:solidFill>
                <a:srgbClr val="00B050"/>
              </a:solidFill>
            </a:endParaRPr>
          </a:p>
        </p:txBody>
      </p:sp>
      <p:sp>
        <p:nvSpPr>
          <p:cNvPr id="27" name="CaixaDeTexto 26">
            <a:extLst>
              <a:ext uri="{FF2B5EF4-FFF2-40B4-BE49-F238E27FC236}">
                <a16:creationId xmlns:a16="http://schemas.microsoft.com/office/drawing/2014/main" id="{B8CD7629-1F06-42EA-AD48-7FCA4CA6A74D}"/>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8" name="CaixaDeTexto 27">
            <a:extLst>
              <a:ext uri="{FF2B5EF4-FFF2-40B4-BE49-F238E27FC236}">
                <a16:creationId xmlns:a16="http://schemas.microsoft.com/office/drawing/2014/main" id="{EFF8B851-E8CB-4B63-A56A-43AE8571EB93}"/>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393864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133918" cy="369332"/>
          </a:xfrm>
          <a:prstGeom prst="rect">
            <a:avLst/>
          </a:prstGeom>
        </p:spPr>
        <p:txBody>
          <a:bodyPr wrap="none">
            <a:spAutoFit/>
          </a:bodyPr>
          <a:lstStyle/>
          <a:p>
            <a:r>
              <a:rPr lang="es-ES" b="1" dirty="0">
                <a:solidFill>
                  <a:srgbClr val="FF0000"/>
                </a:solidFill>
              </a:rPr>
              <a:t>Desviación anual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139952" y="4534778"/>
            <a:ext cx="85489" cy="35535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569459" y="4386009"/>
            <a:ext cx="4034980" cy="646331"/>
          </a:xfrm>
          <a:prstGeom prst="rect">
            <a:avLst/>
          </a:prstGeom>
          <a:noFill/>
        </p:spPr>
        <p:txBody>
          <a:bodyPr wrap="square" rtlCol="0">
            <a:spAutoFit/>
          </a:bodyPr>
          <a:lstStyle/>
          <a:p>
            <a:pPr algn="just"/>
            <a:r>
              <a:rPr lang="es-ES" dirty="0"/>
              <a:t>se abona a un precio 15 % superior al precio de venta do contrato</a:t>
            </a:r>
          </a:p>
        </p:txBody>
      </p:sp>
      <p:sp>
        <p:nvSpPr>
          <p:cNvPr id="4" name="Retângulo 3">
            <a:extLst>
              <a:ext uri="{FF2B5EF4-FFF2-40B4-BE49-F238E27FC236}">
                <a16:creationId xmlns:a16="http://schemas.microsoft.com/office/drawing/2014/main" id="{E5E23E03-16A0-474A-B620-E297F7F70D99}"/>
              </a:ext>
            </a:extLst>
          </p:cNvPr>
          <p:cNvSpPr/>
          <p:nvPr/>
        </p:nvSpPr>
        <p:spPr>
          <a:xfrm>
            <a:off x="1187624" y="4534706"/>
            <a:ext cx="2664287" cy="355357"/>
          </a:xfrm>
          <a:prstGeom prst="rect">
            <a:avLst/>
          </a:prstGeom>
          <a:pattFill prst="pct60">
            <a:fgClr>
              <a:schemeClr val="tx2">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EB68A1A9-F7D8-48AB-8DC8-464ABCD53A28}"/>
              </a:ext>
            </a:extLst>
          </p:cNvPr>
          <p:cNvSpPr txBox="1"/>
          <p:nvPr/>
        </p:nvSpPr>
        <p:spPr>
          <a:xfrm>
            <a:off x="6876256" y="5156868"/>
            <a:ext cx="1651741" cy="1200329"/>
          </a:xfrm>
          <a:prstGeom prst="rect">
            <a:avLst/>
          </a:prstGeom>
          <a:noFill/>
        </p:spPr>
        <p:txBody>
          <a:bodyPr wrap="square" rtlCol="0">
            <a:spAutoFit/>
          </a:bodyPr>
          <a:lstStyle/>
          <a:p>
            <a:r>
              <a:rPr lang="es-ES" sz="1200" dirty="0"/>
              <a:t>_____ : Contratada</a:t>
            </a:r>
          </a:p>
          <a:p>
            <a:endParaRPr lang="es-ES" sz="1200" dirty="0"/>
          </a:p>
          <a:p>
            <a:r>
              <a:rPr lang="es-ES" sz="1200" dirty="0">
                <a:solidFill>
                  <a:srgbClr val="00B050"/>
                </a:solidFill>
              </a:rPr>
              <a:t>--------- :Generada</a:t>
            </a:r>
          </a:p>
          <a:p>
            <a:endParaRPr lang="es-ES" sz="1200" dirty="0">
              <a:solidFill>
                <a:srgbClr val="00B050"/>
              </a:solidFill>
            </a:endParaRPr>
          </a:p>
          <a:p>
            <a:r>
              <a:rPr lang="es-ES" sz="1200" dirty="0">
                <a:solidFill>
                  <a:srgbClr val="FF0000"/>
                </a:solidFill>
              </a:rPr>
              <a:t>--------- :Generada</a:t>
            </a:r>
          </a:p>
          <a:p>
            <a:endParaRPr lang="es-ES" sz="1200" dirty="0">
              <a:solidFill>
                <a:srgbClr val="00B050"/>
              </a:solidFill>
            </a:endParaRPr>
          </a:p>
        </p:txBody>
      </p:sp>
      <p:sp>
        <p:nvSpPr>
          <p:cNvPr id="27" name="CaixaDeTexto 26">
            <a:extLst>
              <a:ext uri="{FF2B5EF4-FFF2-40B4-BE49-F238E27FC236}">
                <a16:creationId xmlns:a16="http://schemas.microsoft.com/office/drawing/2014/main" id="{A010BEEE-E901-4C3F-B484-A494D06057D6}"/>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8" name="CaixaDeTexto 27">
            <a:extLst>
              <a:ext uri="{FF2B5EF4-FFF2-40B4-BE49-F238E27FC236}">
                <a16:creationId xmlns:a16="http://schemas.microsoft.com/office/drawing/2014/main" id="{0383DA8D-C2B6-450B-A2DF-E613A9D67763}"/>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9578308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133918" cy="369332"/>
          </a:xfrm>
          <a:prstGeom prst="rect">
            <a:avLst/>
          </a:prstGeom>
        </p:spPr>
        <p:txBody>
          <a:bodyPr wrap="none">
            <a:spAutoFit/>
          </a:bodyPr>
          <a:lstStyle/>
          <a:p>
            <a:r>
              <a:rPr lang="es-ES" b="1" dirty="0">
                <a:solidFill>
                  <a:srgbClr val="FF0000"/>
                </a:solidFill>
              </a:rPr>
              <a:t>Desviación anual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050224" y="2875707"/>
            <a:ext cx="357191" cy="110658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529552" y="3105834"/>
            <a:ext cx="4034980" cy="646331"/>
          </a:xfrm>
          <a:prstGeom prst="rect">
            <a:avLst/>
          </a:prstGeom>
          <a:noFill/>
        </p:spPr>
        <p:txBody>
          <a:bodyPr wrap="square" rtlCol="0">
            <a:spAutoFit/>
          </a:bodyPr>
          <a:lstStyle/>
          <a:p>
            <a:pPr algn="just"/>
            <a:r>
              <a:rPr lang="es-ES" dirty="0">
                <a:ea typeface="ＭＳ Ｐゴシック" charset="-128"/>
                <a:cs typeface="ＭＳ Ｐゴシック" charset="-128"/>
              </a:rPr>
              <a:t>el 30 % se transfiere con saldo positivo al año siguiente </a:t>
            </a:r>
            <a:endParaRPr lang="es-ES" dirty="0"/>
          </a:p>
        </p:txBody>
      </p:sp>
      <p:sp>
        <p:nvSpPr>
          <p:cNvPr id="4" name="Retângulo 3">
            <a:extLst>
              <a:ext uri="{FF2B5EF4-FFF2-40B4-BE49-F238E27FC236}">
                <a16:creationId xmlns:a16="http://schemas.microsoft.com/office/drawing/2014/main" id="{E5E23E03-16A0-474A-B620-E297F7F70D99}"/>
              </a:ext>
            </a:extLst>
          </p:cNvPr>
          <p:cNvSpPr/>
          <p:nvPr/>
        </p:nvSpPr>
        <p:spPr>
          <a:xfrm>
            <a:off x="1223883" y="2438450"/>
            <a:ext cx="2664287" cy="355357"/>
          </a:xfrm>
          <a:prstGeom prst="rect">
            <a:avLst/>
          </a:prstGeom>
          <a:pattFill prst="pct60">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7AC60884-5F57-498B-BF22-8282093FEAC7}"/>
              </a:ext>
            </a:extLst>
          </p:cNvPr>
          <p:cNvSpPr txBox="1"/>
          <p:nvPr/>
        </p:nvSpPr>
        <p:spPr>
          <a:xfrm>
            <a:off x="6876256" y="5156868"/>
            <a:ext cx="1651741" cy="1200329"/>
          </a:xfrm>
          <a:prstGeom prst="rect">
            <a:avLst/>
          </a:prstGeom>
          <a:noFill/>
        </p:spPr>
        <p:txBody>
          <a:bodyPr wrap="square" rtlCol="0">
            <a:spAutoFit/>
          </a:bodyPr>
          <a:lstStyle/>
          <a:p>
            <a:r>
              <a:rPr lang="es-ES" sz="1200" dirty="0"/>
              <a:t>_____ : Contratada</a:t>
            </a:r>
          </a:p>
          <a:p>
            <a:endParaRPr lang="es-ES" sz="1200" dirty="0"/>
          </a:p>
          <a:p>
            <a:r>
              <a:rPr lang="es-ES" sz="1200" dirty="0">
                <a:solidFill>
                  <a:srgbClr val="00B050"/>
                </a:solidFill>
              </a:rPr>
              <a:t>--------- :Generada</a:t>
            </a:r>
          </a:p>
          <a:p>
            <a:endParaRPr lang="es-ES" sz="1200" dirty="0">
              <a:solidFill>
                <a:srgbClr val="00B050"/>
              </a:solidFill>
            </a:endParaRPr>
          </a:p>
          <a:p>
            <a:r>
              <a:rPr lang="es-ES" sz="1200" dirty="0">
                <a:solidFill>
                  <a:srgbClr val="FF0000"/>
                </a:solidFill>
              </a:rPr>
              <a:t>--------- :Generada</a:t>
            </a:r>
          </a:p>
          <a:p>
            <a:endParaRPr lang="es-ES" sz="1200" dirty="0">
              <a:solidFill>
                <a:srgbClr val="00B050"/>
              </a:solidFill>
            </a:endParaRPr>
          </a:p>
        </p:txBody>
      </p:sp>
      <p:sp>
        <p:nvSpPr>
          <p:cNvPr id="27" name="CaixaDeTexto 26">
            <a:extLst>
              <a:ext uri="{FF2B5EF4-FFF2-40B4-BE49-F238E27FC236}">
                <a16:creationId xmlns:a16="http://schemas.microsoft.com/office/drawing/2014/main" id="{BC3E6244-C72A-4D91-9962-83A8ED6A0653}"/>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8" name="CaixaDeTexto 27">
            <a:extLst>
              <a:ext uri="{FF2B5EF4-FFF2-40B4-BE49-F238E27FC236}">
                <a16:creationId xmlns:a16="http://schemas.microsoft.com/office/drawing/2014/main" id="{9B6BD6D7-A051-4614-938F-20A5F9AB996C}"/>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1367629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12" name="CaixaDeTexto 11"/>
          <p:cNvSpPr txBox="1"/>
          <p:nvPr/>
        </p:nvSpPr>
        <p:spPr>
          <a:xfrm>
            <a:off x="2024735" y="116632"/>
            <a:ext cx="5094530"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Definición</a:t>
            </a:r>
          </a:p>
        </p:txBody>
      </p:sp>
      <p:sp>
        <p:nvSpPr>
          <p:cNvPr id="2" name="CaixaDeTexto 1">
            <a:extLst>
              <a:ext uri="{FF2B5EF4-FFF2-40B4-BE49-F238E27FC236}">
                <a16:creationId xmlns:a16="http://schemas.microsoft.com/office/drawing/2014/main" id="{179185D4-126F-420E-828A-1F1F3983392D}"/>
              </a:ext>
            </a:extLst>
          </p:cNvPr>
          <p:cNvSpPr txBox="1"/>
          <p:nvPr/>
        </p:nvSpPr>
        <p:spPr>
          <a:xfrm>
            <a:off x="467544" y="836712"/>
            <a:ext cx="7704856" cy="2585323"/>
          </a:xfrm>
          <a:prstGeom prst="rect">
            <a:avLst/>
          </a:prstGeom>
          <a:noFill/>
        </p:spPr>
        <p:txBody>
          <a:bodyPr wrap="square" rtlCol="0">
            <a:spAutoFit/>
          </a:bodyPr>
          <a:lstStyle/>
          <a:p>
            <a:pPr algn="just"/>
            <a:r>
              <a:rPr lang="es-ES" dirty="0">
                <a:latin typeface="Cambria" panose="02040503050406030204" pitchFamily="18" charset="0"/>
              </a:rPr>
              <a:t>Procesos en que el gobierno abre competencia para adquirir cierta capacidad o generación de electricidad a partir de energías renovables</a:t>
            </a:r>
          </a:p>
          <a:p>
            <a:pPr algn="just"/>
            <a:endParaRPr lang="es-ES" dirty="0">
              <a:latin typeface="Cambria" panose="02040503050406030204" pitchFamily="18" charset="0"/>
            </a:endParaRPr>
          </a:p>
          <a:p>
            <a:pPr algn="just"/>
            <a:r>
              <a:rPr lang="es-ES" dirty="0">
                <a:latin typeface="Cambria" panose="02040503050406030204" pitchFamily="18" charset="0"/>
              </a:rPr>
              <a:t>Inversionistas presentan propuesta con un precio  ($/</a:t>
            </a:r>
            <a:r>
              <a:rPr lang="es-ES" dirty="0" err="1">
                <a:latin typeface="Cambria" panose="02040503050406030204" pitchFamily="18" charset="0"/>
              </a:rPr>
              <a:t>MWh</a:t>
            </a:r>
            <a:r>
              <a:rPr lang="es-ES" dirty="0">
                <a:latin typeface="Cambria" panose="02040503050406030204" pitchFamily="18" charset="0"/>
              </a:rPr>
              <a:t>) y el subastador evalúa las ofertas en función del precio y otros criterios, firmando acuerdo de compra de energía con los licitantes vencedores</a:t>
            </a:r>
          </a:p>
          <a:p>
            <a:pPr algn="just"/>
            <a:endParaRPr lang="es-ES" dirty="0">
              <a:latin typeface="Cambria" panose="02040503050406030204" pitchFamily="18" charset="0"/>
            </a:endParaRPr>
          </a:p>
          <a:p>
            <a:pPr algn="just"/>
            <a:r>
              <a:rPr lang="es-ES" dirty="0">
                <a:latin typeface="Cambria" panose="02040503050406030204" pitchFamily="18" charset="0"/>
              </a:rPr>
              <a:t>También conocidos como "subastas de demanda", "subastas de contratos" o "subastas de renovables"</a:t>
            </a:r>
            <a:endParaRPr lang="pt-BR" dirty="0">
              <a:latin typeface="Cambria" panose="02040503050406030204" pitchFamily="18" charset="0"/>
            </a:endParaRPr>
          </a:p>
        </p:txBody>
      </p:sp>
      <p:pic>
        <p:nvPicPr>
          <p:cNvPr id="115714" name="Picture 2" descr="Resultado de imagem para MARTELO DE LEILOEIRO">
            <a:extLst>
              <a:ext uri="{FF2B5EF4-FFF2-40B4-BE49-F238E27FC236}">
                <a16:creationId xmlns:a16="http://schemas.microsoft.com/office/drawing/2014/main" id="{AB411D33-EECE-4810-8451-CC6847854B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4005064"/>
            <a:ext cx="3609147" cy="2341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61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133918" cy="369332"/>
          </a:xfrm>
          <a:prstGeom prst="rect">
            <a:avLst/>
          </a:prstGeom>
        </p:spPr>
        <p:txBody>
          <a:bodyPr wrap="none">
            <a:spAutoFit/>
          </a:bodyPr>
          <a:lstStyle/>
          <a:p>
            <a:r>
              <a:rPr lang="es-ES" b="1" dirty="0">
                <a:solidFill>
                  <a:srgbClr val="FF0000"/>
                </a:solidFill>
              </a:rPr>
              <a:t>Desviación anual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050223" y="2457277"/>
            <a:ext cx="85489" cy="35535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407415" y="2276872"/>
            <a:ext cx="4034980" cy="646331"/>
          </a:xfrm>
          <a:prstGeom prst="rect">
            <a:avLst/>
          </a:prstGeom>
          <a:noFill/>
        </p:spPr>
        <p:txBody>
          <a:bodyPr wrap="square" rtlCol="0">
            <a:spAutoFit/>
          </a:bodyPr>
          <a:lstStyle/>
          <a:p>
            <a:r>
              <a:rPr lang="es-ES" dirty="0">
                <a:ea typeface="ＭＳ Ｐゴシック" charset="-128"/>
                <a:cs typeface="ＭＳ Ｐゴシック" charset="-128"/>
              </a:rPr>
              <a:t>se recibe un precio igual al 70 % de la tarifa del contrato de venta. </a:t>
            </a:r>
          </a:p>
        </p:txBody>
      </p:sp>
      <p:sp>
        <p:nvSpPr>
          <p:cNvPr id="4" name="Retângulo 3">
            <a:extLst>
              <a:ext uri="{FF2B5EF4-FFF2-40B4-BE49-F238E27FC236}">
                <a16:creationId xmlns:a16="http://schemas.microsoft.com/office/drawing/2014/main" id="{E5E23E03-16A0-474A-B620-E297F7F70D99}"/>
              </a:ext>
            </a:extLst>
          </p:cNvPr>
          <p:cNvSpPr/>
          <p:nvPr/>
        </p:nvSpPr>
        <p:spPr>
          <a:xfrm>
            <a:off x="1223883" y="2438450"/>
            <a:ext cx="2664287" cy="355357"/>
          </a:xfrm>
          <a:prstGeom prst="rect">
            <a:avLst/>
          </a:prstGeom>
          <a:pattFill prst="pct60">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F5E48B7A-7AC4-4F9E-A9F7-015EEA53D544}"/>
              </a:ext>
            </a:extLst>
          </p:cNvPr>
          <p:cNvSpPr txBox="1"/>
          <p:nvPr/>
        </p:nvSpPr>
        <p:spPr>
          <a:xfrm>
            <a:off x="6876256" y="5156868"/>
            <a:ext cx="1651741" cy="1200329"/>
          </a:xfrm>
          <a:prstGeom prst="rect">
            <a:avLst/>
          </a:prstGeom>
          <a:noFill/>
        </p:spPr>
        <p:txBody>
          <a:bodyPr wrap="square" rtlCol="0">
            <a:spAutoFit/>
          </a:bodyPr>
          <a:lstStyle/>
          <a:p>
            <a:r>
              <a:rPr lang="es-ES" sz="1200" dirty="0"/>
              <a:t>_____ : Contratada</a:t>
            </a:r>
          </a:p>
          <a:p>
            <a:endParaRPr lang="es-ES" sz="1200" dirty="0"/>
          </a:p>
          <a:p>
            <a:r>
              <a:rPr lang="es-ES" sz="1200" dirty="0">
                <a:solidFill>
                  <a:srgbClr val="00B050"/>
                </a:solidFill>
              </a:rPr>
              <a:t>--------- :Generada</a:t>
            </a:r>
          </a:p>
          <a:p>
            <a:endParaRPr lang="es-ES" sz="1200" dirty="0">
              <a:solidFill>
                <a:srgbClr val="00B050"/>
              </a:solidFill>
            </a:endParaRPr>
          </a:p>
          <a:p>
            <a:r>
              <a:rPr lang="es-ES" sz="1200" dirty="0">
                <a:solidFill>
                  <a:srgbClr val="FF0000"/>
                </a:solidFill>
              </a:rPr>
              <a:t>--------- :Generada</a:t>
            </a:r>
          </a:p>
          <a:p>
            <a:r>
              <a:rPr lang="es-ES" sz="1200" dirty="0">
                <a:solidFill>
                  <a:srgbClr val="00B050"/>
                </a:solidFill>
              </a:rPr>
              <a:t> </a:t>
            </a:r>
          </a:p>
        </p:txBody>
      </p:sp>
      <p:sp>
        <p:nvSpPr>
          <p:cNvPr id="27" name="CaixaDeTexto 26">
            <a:extLst>
              <a:ext uri="{FF2B5EF4-FFF2-40B4-BE49-F238E27FC236}">
                <a16:creationId xmlns:a16="http://schemas.microsoft.com/office/drawing/2014/main" id="{37E0B2B3-0924-49A1-95CB-F81F0BAFA38D}"/>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9" name="CaixaDeTexto 28">
            <a:extLst>
              <a:ext uri="{FF2B5EF4-FFF2-40B4-BE49-F238E27FC236}">
                <a16:creationId xmlns:a16="http://schemas.microsoft.com/office/drawing/2014/main" id="{C276B264-3F5A-4C81-B1B8-FFA0F9F64FFC}"/>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3114094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2" name="CaixaDeTexto 1">
            <a:extLst>
              <a:ext uri="{FF2B5EF4-FFF2-40B4-BE49-F238E27FC236}">
                <a16:creationId xmlns:a16="http://schemas.microsoft.com/office/drawing/2014/main" id="{600A507D-3CA3-40FA-9E12-1439BF44110A}"/>
              </a:ext>
            </a:extLst>
          </p:cNvPr>
          <p:cNvSpPr txBox="1"/>
          <p:nvPr/>
        </p:nvSpPr>
        <p:spPr>
          <a:xfrm>
            <a:off x="324183" y="1236939"/>
            <a:ext cx="8118212" cy="4247317"/>
          </a:xfrm>
          <a:prstGeom prst="rect">
            <a:avLst/>
          </a:prstGeom>
          <a:noFill/>
        </p:spPr>
        <p:txBody>
          <a:bodyPr wrap="square" rtlCol="0">
            <a:spAutoFit/>
          </a:bodyPr>
          <a:lstStyle/>
          <a:p>
            <a:pPr algn="ctr"/>
            <a:r>
              <a:rPr lang="es-ES" b="1" dirty="0">
                <a:solidFill>
                  <a:srgbClr val="FF0000"/>
                </a:solidFill>
              </a:rPr>
              <a:t>Al final del cuarto año: </a:t>
            </a:r>
          </a:p>
          <a:p>
            <a:pPr algn="just"/>
            <a:endParaRPr lang="es-ES" dirty="0"/>
          </a:p>
          <a:p>
            <a:pPr algn="just"/>
            <a:r>
              <a:rPr lang="es-ES" b="1" dirty="0">
                <a:solidFill>
                  <a:schemeClr val="accent6">
                    <a:lumMod val="75000"/>
                  </a:schemeClr>
                </a:solidFill>
              </a:rPr>
              <a:t>DÉFICIT:</a:t>
            </a:r>
          </a:p>
          <a:p>
            <a:pPr marL="285750" indent="-285750" algn="just">
              <a:buFont typeface="Wingdings" panose="05000000000000000000" pitchFamily="2" charset="2"/>
              <a:buChar char="Ø"/>
            </a:pPr>
            <a:r>
              <a:rPr lang="es-ES" dirty="0"/>
              <a:t>se paga la diferencia entre la energía producida y el 90 % de la energía contratada a un precio de la energía un 15 % superior al precio de venta del contrato.</a:t>
            </a:r>
          </a:p>
          <a:p>
            <a:pPr marL="285750" indent="-285750" algn="just">
              <a:buFont typeface="Wingdings" panose="05000000000000000000" pitchFamily="2" charset="2"/>
              <a:buChar char="Ø"/>
            </a:pPr>
            <a:r>
              <a:rPr lang="es-ES" dirty="0"/>
              <a:t> El 10 % restante se debe pagar al precio del contrato más un 6% o compensar con la electricidad de un proyecto que tenga superávit. </a:t>
            </a:r>
          </a:p>
          <a:p>
            <a:pPr marL="285750" indent="-285750" algn="just">
              <a:buFont typeface="Wingdings" panose="05000000000000000000" pitchFamily="2" charset="2"/>
              <a:buChar char="Ø"/>
            </a:pPr>
            <a:endParaRPr lang="es-ES" dirty="0"/>
          </a:p>
          <a:p>
            <a:pPr algn="just"/>
            <a:r>
              <a:rPr lang="es-ES" b="1" dirty="0">
                <a:solidFill>
                  <a:schemeClr val="accent6">
                    <a:lumMod val="75000"/>
                  </a:schemeClr>
                </a:solidFill>
              </a:rPr>
              <a:t>SUPERÁVIT:</a:t>
            </a:r>
          </a:p>
          <a:p>
            <a:pPr marL="285750" indent="-285750" algn="just">
              <a:buFont typeface="Wingdings" panose="05000000000000000000" pitchFamily="2" charset="2"/>
              <a:buChar char="Ø"/>
            </a:pPr>
            <a:r>
              <a:rPr lang="es-ES" dirty="0"/>
              <a:t>La cantidad que exceda de 130 % se paga a un precio igual al 70 % de la tarifa del contrato de venta;</a:t>
            </a:r>
          </a:p>
          <a:p>
            <a:pPr marL="285750" indent="-285750" algn="just">
              <a:buFont typeface="Wingdings" panose="05000000000000000000" pitchFamily="2" charset="2"/>
              <a:buChar char="Ø"/>
            </a:pPr>
            <a:r>
              <a:rPr lang="es-ES" dirty="0"/>
              <a:t>El 30 % restante, se puede cobrar al precio del contrato, traspasar a un proyecto con déficit o traspasar como crédito al próximo año. </a:t>
            </a:r>
          </a:p>
          <a:p>
            <a:pPr algn="just"/>
            <a:endParaRPr lang="es-ES" dirty="0"/>
          </a:p>
        </p:txBody>
      </p:sp>
      <p:sp>
        <p:nvSpPr>
          <p:cNvPr id="7" name="CaixaDeTexto 6">
            <a:extLst>
              <a:ext uri="{FF2B5EF4-FFF2-40B4-BE49-F238E27FC236}">
                <a16:creationId xmlns:a16="http://schemas.microsoft.com/office/drawing/2014/main" id="{800F637A-74C3-48DF-828F-C496C5DC14CF}"/>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425993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736647" cy="369332"/>
          </a:xfrm>
          <a:prstGeom prst="rect">
            <a:avLst/>
          </a:prstGeom>
        </p:spPr>
        <p:txBody>
          <a:bodyPr wrap="none">
            <a:spAutoFit/>
          </a:bodyPr>
          <a:lstStyle/>
          <a:p>
            <a:pPr algn="ctr"/>
            <a:r>
              <a:rPr lang="es-ES" b="1" dirty="0">
                <a:solidFill>
                  <a:srgbClr val="FF0000"/>
                </a:solidFill>
                <a:ea typeface="ＭＳ Ｐゴシック" charset="-128"/>
                <a:cs typeface="ＭＳ Ｐゴシック" charset="-128"/>
              </a:rPr>
              <a:t>Al final del cuarto año</a:t>
            </a:r>
            <a:r>
              <a:rPr lang="es-ES" b="1" dirty="0">
                <a:ea typeface="ＭＳ Ｐゴシック" charset="-128"/>
                <a:cs typeface="ＭＳ Ｐゴシック" charset="-128"/>
              </a:rPr>
              <a:t>: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139952" y="4534778"/>
            <a:ext cx="85489" cy="35535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511465" y="4449886"/>
            <a:ext cx="4034980" cy="923330"/>
          </a:xfrm>
          <a:prstGeom prst="rect">
            <a:avLst/>
          </a:prstGeom>
          <a:noFill/>
        </p:spPr>
        <p:txBody>
          <a:bodyPr wrap="square" rtlCol="0">
            <a:spAutoFit/>
          </a:bodyPr>
          <a:lstStyle/>
          <a:p>
            <a:pPr algn="just"/>
            <a:r>
              <a:rPr lang="es-ES" dirty="0">
                <a:ea typeface="ＭＳ Ｐゴシック" charset="-128"/>
                <a:cs typeface="ＭＳ Ｐゴシック" charset="-128"/>
              </a:rPr>
              <a:t>se deberá pagar la diferencia a un precio de la energía un 15 % superior al precio de venta del contrato</a:t>
            </a:r>
            <a:endParaRPr lang="es-ES" dirty="0"/>
          </a:p>
        </p:txBody>
      </p:sp>
      <p:sp>
        <p:nvSpPr>
          <p:cNvPr id="4" name="Retângulo 3">
            <a:extLst>
              <a:ext uri="{FF2B5EF4-FFF2-40B4-BE49-F238E27FC236}">
                <a16:creationId xmlns:a16="http://schemas.microsoft.com/office/drawing/2014/main" id="{E5E23E03-16A0-474A-B620-E297F7F70D99}"/>
              </a:ext>
            </a:extLst>
          </p:cNvPr>
          <p:cNvSpPr/>
          <p:nvPr/>
        </p:nvSpPr>
        <p:spPr>
          <a:xfrm>
            <a:off x="1187624" y="4534706"/>
            <a:ext cx="2664287" cy="355357"/>
          </a:xfrm>
          <a:prstGeom prst="rect">
            <a:avLst/>
          </a:prstGeom>
          <a:pattFill prst="pct60">
            <a:fgClr>
              <a:schemeClr val="tx2">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489E578A-2828-4A58-ACA6-63179C448F79}"/>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7" name="CaixaDeTexto 26">
            <a:extLst>
              <a:ext uri="{FF2B5EF4-FFF2-40B4-BE49-F238E27FC236}">
                <a16:creationId xmlns:a16="http://schemas.microsoft.com/office/drawing/2014/main" id="{9862E488-E894-47E9-9FB9-F2EA7B00E1C0}"/>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3370863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736647" cy="369332"/>
          </a:xfrm>
          <a:prstGeom prst="rect">
            <a:avLst/>
          </a:prstGeom>
        </p:spPr>
        <p:txBody>
          <a:bodyPr wrap="none">
            <a:spAutoFit/>
          </a:bodyPr>
          <a:lstStyle/>
          <a:p>
            <a:r>
              <a:rPr lang="es-ES" b="1" dirty="0">
                <a:solidFill>
                  <a:srgbClr val="FF0000"/>
                </a:solidFill>
                <a:ea typeface="ＭＳ Ｐゴシック" charset="-128"/>
                <a:cs typeface="ＭＳ Ｐゴシック" charset="-128"/>
              </a:rPr>
              <a:t>Al final del cuarto año</a:t>
            </a:r>
            <a:r>
              <a:rPr lang="es-ES" b="1" dirty="0">
                <a:ea typeface="ＭＳ Ｐゴシック" charset="-128"/>
                <a:cs typeface="ＭＳ Ｐゴシック" charset="-128"/>
              </a:rPr>
              <a:t>: </a:t>
            </a:r>
          </a:p>
        </p:txBody>
      </p:sp>
      <p:sp>
        <p:nvSpPr>
          <p:cNvPr id="25" name="Chave Direita 24">
            <a:extLst>
              <a:ext uri="{FF2B5EF4-FFF2-40B4-BE49-F238E27FC236}">
                <a16:creationId xmlns:a16="http://schemas.microsoft.com/office/drawing/2014/main" id="{1E76040B-AE36-4B7C-AC04-BCA99F3993AC}"/>
              </a:ext>
            </a:extLst>
          </p:cNvPr>
          <p:cNvSpPr/>
          <p:nvPr/>
        </p:nvSpPr>
        <p:spPr>
          <a:xfrm>
            <a:off x="3909923" y="4005062"/>
            <a:ext cx="83302" cy="50404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122386" y="3789054"/>
            <a:ext cx="4034980" cy="1200329"/>
          </a:xfrm>
          <a:prstGeom prst="rect">
            <a:avLst/>
          </a:prstGeom>
          <a:noFill/>
        </p:spPr>
        <p:txBody>
          <a:bodyPr wrap="square" rtlCol="0">
            <a:spAutoFit/>
          </a:bodyPr>
          <a:lstStyle/>
          <a:p>
            <a:pPr algn="just"/>
            <a:r>
              <a:rPr lang="es-ES" dirty="0">
                <a:ea typeface="ＭＳ Ｐゴシック" charset="-128"/>
                <a:cs typeface="ＭＳ Ｐゴシック" charset="-128"/>
              </a:rPr>
              <a:t>se debe pagar al precio del contrato más un 6% o compensar con la electricidad de un proyecto que tenga superávit</a:t>
            </a:r>
            <a:endParaRPr lang="es-ES" dirty="0"/>
          </a:p>
        </p:txBody>
      </p:sp>
      <p:sp>
        <p:nvSpPr>
          <p:cNvPr id="4" name="Retângulo 3">
            <a:extLst>
              <a:ext uri="{FF2B5EF4-FFF2-40B4-BE49-F238E27FC236}">
                <a16:creationId xmlns:a16="http://schemas.microsoft.com/office/drawing/2014/main" id="{E5E23E03-16A0-474A-B620-E297F7F70D99}"/>
              </a:ext>
            </a:extLst>
          </p:cNvPr>
          <p:cNvSpPr/>
          <p:nvPr/>
        </p:nvSpPr>
        <p:spPr>
          <a:xfrm>
            <a:off x="1187624" y="4534706"/>
            <a:ext cx="2664287" cy="355357"/>
          </a:xfrm>
          <a:prstGeom prst="rect">
            <a:avLst/>
          </a:prstGeom>
          <a:pattFill prst="pct60">
            <a:fgClr>
              <a:schemeClr val="tx2">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33197C3F-ED23-43FB-AA6C-60CCF37A7FFC}"/>
              </a:ext>
            </a:extLst>
          </p:cNvPr>
          <p:cNvSpPr txBox="1"/>
          <p:nvPr/>
        </p:nvSpPr>
        <p:spPr>
          <a:xfrm>
            <a:off x="1187624" y="6021288"/>
            <a:ext cx="3312364" cy="307777"/>
          </a:xfrm>
          <a:prstGeom prst="rect">
            <a:avLst/>
          </a:prstGeom>
          <a:noFill/>
        </p:spPr>
        <p:txBody>
          <a:bodyPr wrap="square" rtlCol="0">
            <a:spAutoFit/>
          </a:bodyPr>
          <a:lstStyle/>
          <a:p>
            <a:r>
              <a:rPr lang="es-ES" sz="1400" dirty="0"/>
              <a:t>Fuente: Elaboración propia</a:t>
            </a:r>
          </a:p>
        </p:txBody>
      </p:sp>
      <p:sp>
        <p:nvSpPr>
          <p:cNvPr id="27" name="CaixaDeTexto 26">
            <a:extLst>
              <a:ext uri="{FF2B5EF4-FFF2-40B4-BE49-F238E27FC236}">
                <a16:creationId xmlns:a16="http://schemas.microsoft.com/office/drawing/2014/main" id="{E780B10C-9C87-4362-9B79-841F7B7202D4}"/>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15739944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736647" cy="369332"/>
          </a:xfrm>
          <a:prstGeom prst="rect">
            <a:avLst/>
          </a:prstGeom>
        </p:spPr>
        <p:txBody>
          <a:bodyPr wrap="none">
            <a:spAutoFit/>
          </a:bodyPr>
          <a:lstStyle/>
          <a:p>
            <a:r>
              <a:rPr lang="es-ES" b="1" dirty="0">
                <a:solidFill>
                  <a:srgbClr val="FF0000"/>
                </a:solidFill>
                <a:ea typeface="ＭＳ Ｐゴシック" charset="-128"/>
                <a:cs typeface="ＭＳ Ｐゴシック" charset="-128"/>
              </a:rPr>
              <a:t>Al final del cuarto año</a:t>
            </a:r>
            <a:r>
              <a:rPr lang="es-ES" b="1" dirty="0">
                <a:ea typeface="ＭＳ Ｐゴシック" charset="-128"/>
                <a:cs typeface="ＭＳ Ｐゴシック" charset="-128"/>
              </a:rPr>
              <a:t>: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050223" y="2457277"/>
            <a:ext cx="85489" cy="35535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407415" y="2276872"/>
            <a:ext cx="4034980" cy="646331"/>
          </a:xfrm>
          <a:prstGeom prst="rect">
            <a:avLst/>
          </a:prstGeom>
          <a:noFill/>
        </p:spPr>
        <p:txBody>
          <a:bodyPr wrap="square" rtlCol="0">
            <a:spAutoFit/>
          </a:bodyPr>
          <a:lstStyle/>
          <a:p>
            <a:r>
              <a:rPr lang="es-ES" dirty="0">
                <a:ea typeface="ＭＳ Ｐゴシック" charset="-128"/>
                <a:cs typeface="ＭＳ Ｐゴシック" charset="-128"/>
              </a:rPr>
              <a:t>se paga a un precio igual al 70 % de la tarifa del contrato de venta</a:t>
            </a:r>
          </a:p>
        </p:txBody>
      </p:sp>
      <p:sp>
        <p:nvSpPr>
          <p:cNvPr id="4" name="Retângulo 3">
            <a:extLst>
              <a:ext uri="{FF2B5EF4-FFF2-40B4-BE49-F238E27FC236}">
                <a16:creationId xmlns:a16="http://schemas.microsoft.com/office/drawing/2014/main" id="{E5E23E03-16A0-474A-B620-E297F7F70D99}"/>
              </a:ext>
            </a:extLst>
          </p:cNvPr>
          <p:cNvSpPr/>
          <p:nvPr/>
        </p:nvSpPr>
        <p:spPr>
          <a:xfrm>
            <a:off x="1223883" y="2438450"/>
            <a:ext cx="2664287" cy="355357"/>
          </a:xfrm>
          <a:prstGeom prst="rect">
            <a:avLst/>
          </a:prstGeom>
          <a:pattFill prst="pct60">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aixaDeTexto 17">
            <a:extLst>
              <a:ext uri="{FF2B5EF4-FFF2-40B4-BE49-F238E27FC236}">
                <a16:creationId xmlns:a16="http://schemas.microsoft.com/office/drawing/2014/main" id="{2FD1A3AF-CF7A-487F-933D-636D2ED4657C}"/>
              </a:ext>
            </a:extLst>
          </p:cNvPr>
          <p:cNvSpPr txBox="1"/>
          <p:nvPr/>
        </p:nvSpPr>
        <p:spPr>
          <a:xfrm>
            <a:off x="1187624" y="6088426"/>
            <a:ext cx="3312364" cy="307777"/>
          </a:xfrm>
          <a:prstGeom prst="rect">
            <a:avLst/>
          </a:prstGeom>
          <a:noFill/>
        </p:spPr>
        <p:txBody>
          <a:bodyPr wrap="square" rtlCol="0">
            <a:spAutoFit/>
          </a:bodyPr>
          <a:lstStyle/>
          <a:p>
            <a:r>
              <a:rPr lang="es-ES" sz="1400" dirty="0"/>
              <a:t>Fuente: Elaboración propia</a:t>
            </a:r>
          </a:p>
        </p:txBody>
      </p:sp>
      <p:sp>
        <p:nvSpPr>
          <p:cNvPr id="27" name="CaixaDeTexto 26">
            <a:extLst>
              <a:ext uri="{FF2B5EF4-FFF2-40B4-BE49-F238E27FC236}">
                <a16:creationId xmlns:a16="http://schemas.microsoft.com/office/drawing/2014/main" id="{CA6D1321-5C44-46AD-B952-0A8CFDDA8282}"/>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1204363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cxnSp>
        <p:nvCxnSpPr>
          <p:cNvPr id="10" name="Conector reto 9">
            <a:extLst>
              <a:ext uri="{FF2B5EF4-FFF2-40B4-BE49-F238E27FC236}">
                <a16:creationId xmlns:a16="http://schemas.microsoft.com/office/drawing/2014/main" id="{BAFFC254-318D-4445-B5DE-4FD8D5F5FDB7}"/>
              </a:ext>
            </a:extLst>
          </p:cNvPr>
          <p:cNvCxnSpPr/>
          <p:nvPr/>
        </p:nvCxnSpPr>
        <p:spPr>
          <a:xfrm>
            <a:off x="1187624" y="2276872"/>
            <a:ext cx="0" cy="3744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AD96C5A5-F359-4BDF-B14E-9BF2DBBEC72F}"/>
              </a:ext>
            </a:extLst>
          </p:cNvPr>
          <p:cNvCxnSpPr>
            <a:cxnSpLocks/>
          </p:cNvCxnSpPr>
          <p:nvPr/>
        </p:nvCxnSpPr>
        <p:spPr>
          <a:xfrm>
            <a:off x="1187624" y="4005064"/>
            <a:ext cx="26642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EB211405-BFED-4EB0-A174-49C5B4368E15}"/>
              </a:ext>
            </a:extLst>
          </p:cNvPr>
          <p:cNvCxnSpPr>
            <a:cxnSpLocks/>
          </p:cNvCxnSpPr>
          <p:nvPr/>
        </p:nvCxnSpPr>
        <p:spPr>
          <a:xfrm>
            <a:off x="1187624" y="4509120"/>
            <a:ext cx="2664296" cy="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Conector reto 19">
            <a:extLst>
              <a:ext uri="{FF2B5EF4-FFF2-40B4-BE49-F238E27FC236}">
                <a16:creationId xmlns:a16="http://schemas.microsoft.com/office/drawing/2014/main" id="{BBCBF2CA-93B4-4EDA-A92C-DBF8920DA837}"/>
              </a:ext>
            </a:extLst>
          </p:cNvPr>
          <p:cNvCxnSpPr>
            <a:cxnSpLocks/>
          </p:cNvCxnSpPr>
          <p:nvPr/>
        </p:nvCxnSpPr>
        <p:spPr>
          <a:xfrm>
            <a:off x="1187624" y="2806600"/>
            <a:ext cx="2664296" cy="0"/>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 name="CaixaDeTexto 20">
            <a:extLst>
              <a:ext uri="{FF2B5EF4-FFF2-40B4-BE49-F238E27FC236}">
                <a16:creationId xmlns:a16="http://schemas.microsoft.com/office/drawing/2014/main" id="{A58893DE-8FFC-4DF0-8172-38B20D169C00}"/>
              </a:ext>
            </a:extLst>
          </p:cNvPr>
          <p:cNvSpPr txBox="1"/>
          <p:nvPr/>
        </p:nvSpPr>
        <p:spPr>
          <a:xfrm>
            <a:off x="561020" y="3881953"/>
            <a:ext cx="666521" cy="246221"/>
          </a:xfrm>
          <a:prstGeom prst="rect">
            <a:avLst/>
          </a:prstGeom>
          <a:noFill/>
        </p:spPr>
        <p:txBody>
          <a:bodyPr wrap="square" rtlCol="0">
            <a:spAutoFit/>
          </a:bodyPr>
          <a:lstStyle/>
          <a:p>
            <a:r>
              <a:rPr lang="es-ES" sz="1000" dirty="0"/>
              <a:t>100%</a:t>
            </a:r>
          </a:p>
        </p:txBody>
      </p:sp>
      <p:sp>
        <p:nvSpPr>
          <p:cNvPr id="22" name="CaixaDeTexto 21">
            <a:extLst>
              <a:ext uri="{FF2B5EF4-FFF2-40B4-BE49-F238E27FC236}">
                <a16:creationId xmlns:a16="http://schemas.microsoft.com/office/drawing/2014/main" id="{D43AB13D-C7D3-4A71-9232-2C4DC1BAC965}"/>
              </a:ext>
            </a:extLst>
          </p:cNvPr>
          <p:cNvSpPr txBox="1"/>
          <p:nvPr/>
        </p:nvSpPr>
        <p:spPr>
          <a:xfrm>
            <a:off x="593612" y="2683489"/>
            <a:ext cx="666521" cy="246221"/>
          </a:xfrm>
          <a:prstGeom prst="rect">
            <a:avLst/>
          </a:prstGeom>
          <a:noFill/>
        </p:spPr>
        <p:txBody>
          <a:bodyPr wrap="square" rtlCol="0">
            <a:spAutoFit/>
          </a:bodyPr>
          <a:lstStyle/>
          <a:p>
            <a:r>
              <a:rPr lang="es-ES" sz="1000" dirty="0"/>
              <a:t>130%</a:t>
            </a:r>
          </a:p>
        </p:txBody>
      </p:sp>
      <p:sp>
        <p:nvSpPr>
          <p:cNvPr id="23" name="CaixaDeTexto 22">
            <a:extLst>
              <a:ext uri="{FF2B5EF4-FFF2-40B4-BE49-F238E27FC236}">
                <a16:creationId xmlns:a16="http://schemas.microsoft.com/office/drawing/2014/main" id="{6F9EDB34-6319-43C6-AB54-04695156DFC6}"/>
              </a:ext>
            </a:extLst>
          </p:cNvPr>
          <p:cNvSpPr txBox="1"/>
          <p:nvPr/>
        </p:nvSpPr>
        <p:spPr>
          <a:xfrm>
            <a:off x="597555" y="4386009"/>
            <a:ext cx="666521" cy="246221"/>
          </a:xfrm>
          <a:prstGeom prst="rect">
            <a:avLst/>
          </a:prstGeom>
          <a:noFill/>
        </p:spPr>
        <p:txBody>
          <a:bodyPr wrap="square" rtlCol="0">
            <a:spAutoFit/>
          </a:bodyPr>
          <a:lstStyle/>
          <a:p>
            <a:r>
              <a:rPr lang="es-ES" sz="1000" dirty="0"/>
              <a:t>90%</a:t>
            </a:r>
          </a:p>
        </p:txBody>
      </p:sp>
      <p:sp>
        <p:nvSpPr>
          <p:cNvPr id="24" name="Retângulo 23">
            <a:extLst>
              <a:ext uri="{FF2B5EF4-FFF2-40B4-BE49-F238E27FC236}">
                <a16:creationId xmlns:a16="http://schemas.microsoft.com/office/drawing/2014/main" id="{71BCEC91-6465-4390-AF00-193F80DA1B90}"/>
              </a:ext>
            </a:extLst>
          </p:cNvPr>
          <p:cNvSpPr/>
          <p:nvPr/>
        </p:nvSpPr>
        <p:spPr>
          <a:xfrm>
            <a:off x="1403648" y="1484784"/>
            <a:ext cx="2736647" cy="369332"/>
          </a:xfrm>
          <a:prstGeom prst="rect">
            <a:avLst/>
          </a:prstGeom>
        </p:spPr>
        <p:txBody>
          <a:bodyPr wrap="none">
            <a:spAutoFit/>
          </a:bodyPr>
          <a:lstStyle/>
          <a:p>
            <a:r>
              <a:rPr lang="es-ES" b="1" dirty="0">
                <a:solidFill>
                  <a:srgbClr val="FF0000"/>
                </a:solidFill>
                <a:ea typeface="ＭＳ Ｐゴシック" charset="-128"/>
                <a:cs typeface="ＭＳ Ｐゴシック" charset="-128"/>
              </a:rPr>
              <a:t>Al final del cuarto año</a:t>
            </a:r>
            <a:r>
              <a:rPr lang="es-ES" b="1" dirty="0">
                <a:ea typeface="ＭＳ Ｐゴシック" charset="-128"/>
                <a:cs typeface="ＭＳ Ｐゴシック" charset="-128"/>
              </a:rPr>
              <a:t>: </a:t>
            </a:r>
          </a:p>
        </p:txBody>
      </p:sp>
      <p:sp>
        <p:nvSpPr>
          <p:cNvPr id="25" name="Chave Direita 24">
            <a:extLst>
              <a:ext uri="{FF2B5EF4-FFF2-40B4-BE49-F238E27FC236}">
                <a16:creationId xmlns:a16="http://schemas.microsoft.com/office/drawing/2014/main" id="{1E76040B-AE36-4B7C-AC04-BCA99F3993AC}"/>
              </a:ext>
            </a:extLst>
          </p:cNvPr>
          <p:cNvSpPr/>
          <p:nvPr/>
        </p:nvSpPr>
        <p:spPr>
          <a:xfrm>
            <a:off x="4050224" y="2875707"/>
            <a:ext cx="357191" cy="110658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CaixaDeTexto 25">
            <a:extLst>
              <a:ext uri="{FF2B5EF4-FFF2-40B4-BE49-F238E27FC236}">
                <a16:creationId xmlns:a16="http://schemas.microsoft.com/office/drawing/2014/main" id="{9959EA6A-8C2A-4C20-8A98-A183469EAB57}"/>
              </a:ext>
            </a:extLst>
          </p:cNvPr>
          <p:cNvSpPr txBox="1"/>
          <p:nvPr/>
        </p:nvSpPr>
        <p:spPr>
          <a:xfrm>
            <a:off x="4529552" y="3105834"/>
            <a:ext cx="4034980" cy="1200329"/>
          </a:xfrm>
          <a:prstGeom prst="rect">
            <a:avLst/>
          </a:prstGeom>
          <a:noFill/>
        </p:spPr>
        <p:txBody>
          <a:bodyPr wrap="square" rtlCol="0">
            <a:spAutoFit/>
          </a:bodyPr>
          <a:lstStyle/>
          <a:p>
            <a:pPr algn="just"/>
            <a:r>
              <a:rPr lang="es-ES" dirty="0">
                <a:ea typeface="ＭＳ Ｐゴシック" charset="-128"/>
                <a:cs typeface="ＭＳ Ｐゴシック" charset="-128"/>
              </a:rPr>
              <a:t>el 30 % restante se puede cobrar al precio del contrato, traspasar a un proyecto con déficit o traspasar como crédito al próximo año. </a:t>
            </a:r>
            <a:endParaRPr lang="es-ES" dirty="0"/>
          </a:p>
        </p:txBody>
      </p:sp>
      <p:sp>
        <p:nvSpPr>
          <p:cNvPr id="4" name="Retângulo 3">
            <a:extLst>
              <a:ext uri="{FF2B5EF4-FFF2-40B4-BE49-F238E27FC236}">
                <a16:creationId xmlns:a16="http://schemas.microsoft.com/office/drawing/2014/main" id="{E5E23E03-16A0-474A-B620-E297F7F70D99}"/>
              </a:ext>
            </a:extLst>
          </p:cNvPr>
          <p:cNvSpPr/>
          <p:nvPr/>
        </p:nvSpPr>
        <p:spPr>
          <a:xfrm>
            <a:off x="1223883" y="2438450"/>
            <a:ext cx="2664287" cy="355357"/>
          </a:xfrm>
          <a:prstGeom prst="rect">
            <a:avLst/>
          </a:prstGeom>
          <a:pattFill prst="pct60">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CaixaDeTexto 1">
            <a:extLst>
              <a:ext uri="{FF2B5EF4-FFF2-40B4-BE49-F238E27FC236}">
                <a16:creationId xmlns:a16="http://schemas.microsoft.com/office/drawing/2014/main" id="{93B4FCAE-011D-4F08-9B97-5BB084DCA5B8}"/>
              </a:ext>
            </a:extLst>
          </p:cNvPr>
          <p:cNvSpPr txBox="1"/>
          <p:nvPr/>
        </p:nvSpPr>
        <p:spPr>
          <a:xfrm>
            <a:off x="1187624" y="6021288"/>
            <a:ext cx="3312364" cy="307777"/>
          </a:xfrm>
          <a:prstGeom prst="rect">
            <a:avLst/>
          </a:prstGeom>
          <a:noFill/>
        </p:spPr>
        <p:txBody>
          <a:bodyPr wrap="square" rtlCol="0">
            <a:spAutoFit/>
          </a:bodyPr>
          <a:lstStyle/>
          <a:p>
            <a:r>
              <a:rPr lang="es-ES" sz="1400" dirty="0"/>
              <a:t>Fuente: Elaboración propia</a:t>
            </a:r>
          </a:p>
        </p:txBody>
      </p:sp>
      <p:sp>
        <p:nvSpPr>
          <p:cNvPr id="27" name="CaixaDeTexto 26">
            <a:extLst>
              <a:ext uri="{FF2B5EF4-FFF2-40B4-BE49-F238E27FC236}">
                <a16:creationId xmlns:a16="http://schemas.microsoft.com/office/drawing/2014/main" id="{FFE31456-94A9-4A3C-BBBB-1BBB0105009F}"/>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35764743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2" name="CaixaDeTexto 1">
            <a:extLst>
              <a:ext uri="{FF2B5EF4-FFF2-40B4-BE49-F238E27FC236}">
                <a16:creationId xmlns:a16="http://schemas.microsoft.com/office/drawing/2014/main" id="{600A507D-3CA3-40FA-9E12-1439BF44110A}"/>
              </a:ext>
            </a:extLst>
          </p:cNvPr>
          <p:cNvSpPr txBox="1"/>
          <p:nvPr/>
        </p:nvSpPr>
        <p:spPr>
          <a:xfrm>
            <a:off x="324183" y="1236939"/>
            <a:ext cx="8118212" cy="3139321"/>
          </a:xfrm>
          <a:prstGeom prst="rect">
            <a:avLst/>
          </a:prstGeom>
          <a:noFill/>
        </p:spPr>
        <p:txBody>
          <a:bodyPr wrap="square" rtlCol="0">
            <a:spAutoFit/>
          </a:bodyPr>
          <a:lstStyle/>
          <a:p>
            <a:pPr algn="just"/>
            <a:endParaRPr lang="es-ES" dirty="0"/>
          </a:p>
          <a:p>
            <a:pPr algn="ctr"/>
            <a:r>
              <a:rPr lang="es-ES" b="1" dirty="0">
                <a:solidFill>
                  <a:srgbClr val="FF0000"/>
                </a:solidFill>
              </a:rPr>
              <a:t>Contratos de energía de reserva</a:t>
            </a:r>
          </a:p>
          <a:p>
            <a:pPr algn="just"/>
            <a:endParaRPr lang="es-ES" dirty="0"/>
          </a:p>
          <a:p>
            <a:pPr algn="just"/>
            <a:endParaRPr lang="es-ES" dirty="0"/>
          </a:p>
          <a:p>
            <a:pPr marL="285750" indent="-285750" algn="just">
              <a:buFont typeface="Wingdings" panose="05000000000000000000" pitchFamily="2" charset="2"/>
              <a:buChar char="Ø"/>
            </a:pPr>
            <a:r>
              <a:rPr lang="es-ES" dirty="0"/>
              <a:t>Déficits se calculan cada cuatro años;</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En caso de excedente, no se puede vender en el mercado libre: estas diferencias son simplemente colocadas en el mercado de corto plazo por los distribuidores;</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Este excedente se paga al precio del contrato regulado. </a:t>
            </a:r>
          </a:p>
        </p:txBody>
      </p:sp>
      <p:sp>
        <p:nvSpPr>
          <p:cNvPr id="7" name="CaixaDeTexto 6">
            <a:extLst>
              <a:ext uri="{FF2B5EF4-FFF2-40B4-BE49-F238E27FC236}">
                <a16:creationId xmlns:a16="http://schemas.microsoft.com/office/drawing/2014/main" id="{DF70E53A-301C-4BA2-A1D1-84AC28EAAF05}"/>
              </a:ext>
            </a:extLst>
          </p:cNvPr>
          <p:cNvSpPr txBox="1"/>
          <p:nvPr/>
        </p:nvSpPr>
        <p:spPr>
          <a:xfrm>
            <a:off x="323094" y="260648"/>
            <a:ext cx="8119301"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Sistemática: </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Energía Contratada vs Energía Producida</a:t>
            </a:r>
          </a:p>
        </p:txBody>
      </p:sp>
    </p:spTree>
    <p:extLst>
      <p:ext uri="{BB962C8B-B14F-4D97-AF65-F5344CB8AC3E}">
        <p14:creationId xmlns:p14="http://schemas.microsoft.com/office/powerpoint/2010/main" val="14540777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pic>
        <p:nvPicPr>
          <p:cNvPr id="6" name="Imagem 5">
            <a:extLst>
              <a:ext uri="{FF2B5EF4-FFF2-40B4-BE49-F238E27FC236}">
                <a16:creationId xmlns:a16="http://schemas.microsoft.com/office/drawing/2014/main" id="{37845D83-84B0-4B7B-88FC-AE2B359838D3}"/>
              </a:ext>
            </a:extLst>
          </p:cNvPr>
          <p:cNvPicPr>
            <a:picLocks noChangeAspect="1"/>
          </p:cNvPicPr>
          <p:nvPr/>
        </p:nvPicPr>
        <p:blipFill>
          <a:blip r:embed="rId4"/>
          <a:stretch>
            <a:fillRect/>
          </a:stretch>
        </p:blipFill>
        <p:spPr>
          <a:xfrm>
            <a:off x="1043608" y="970775"/>
            <a:ext cx="6382999" cy="5805264"/>
          </a:xfrm>
          <a:prstGeom prst="rect">
            <a:avLst/>
          </a:prstGeom>
        </p:spPr>
      </p:pic>
      <p:sp>
        <p:nvSpPr>
          <p:cNvPr id="12" name="CaixaDeTexto 11">
            <a:extLst>
              <a:ext uri="{FF2B5EF4-FFF2-40B4-BE49-F238E27FC236}">
                <a16:creationId xmlns:a16="http://schemas.microsoft.com/office/drawing/2014/main" id="{A783B62F-1710-4542-9AAC-F2A9C3E6B017}"/>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sp>
        <p:nvSpPr>
          <p:cNvPr id="8" name="CaixaDeTexto 7">
            <a:extLst>
              <a:ext uri="{FF2B5EF4-FFF2-40B4-BE49-F238E27FC236}">
                <a16:creationId xmlns:a16="http://schemas.microsoft.com/office/drawing/2014/main" id="{8441CFF0-DDF6-4B89-BAD5-0FC698D02A12}"/>
              </a:ext>
            </a:extLst>
          </p:cNvPr>
          <p:cNvSpPr txBox="1"/>
          <p:nvPr/>
        </p:nvSpPr>
        <p:spPr>
          <a:xfrm>
            <a:off x="1244011" y="687429"/>
            <a:ext cx="3312364" cy="307777"/>
          </a:xfrm>
          <a:prstGeom prst="rect">
            <a:avLst/>
          </a:prstGeom>
          <a:noFill/>
        </p:spPr>
        <p:txBody>
          <a:bodyPr wrap="square" rtlCol="0">
            <a:spAutoFit/>
          </a:bodyPr>
          <a:lstStyle/>
          <a:p>
            <a:r>
              <a:rPr lang="es-ES" sz="1400" dirty="0"/>
              <a:t>Fuente: CCEE con Elaboración propia</a:t>
            </a:r>
          </a:p>
        </p:txBody>
      </p:sp>
    </p:spTree>
    <p:extLst>
      <p:ext uri="{BB962C8B-B14F-4D97-AF65-F5344CB8AC3E}">
        <p14:creationId xmlns:p14="http://schemas.microsoft.com/office/powerpoint/2010/main" val="23878706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sp>
        <p:nvSpPr>
          <p:cNvPr id="9" name="CaixaDeTexto 8">
            <a:extLst>
              <a:ext uri="{FF2B5EF4-FFF2-40B4-BE49-F238E27FC236}">
                <a16:creationId xmlns:a16="http://schemas.microsoft.com/office/drawing/2014/main" id="{02A8018F-773D-43D3-BFEC-10021AE9F376}"/>
              </a:ext>
            </a:extLst>
          </p:cNvPr>
          <p:cNvSpPr txBox="1"/>
          <p:nvPr/>
        </p:nvSpPr>
        <p:spPr>
          <a:xfrm>
            <a:off x="2807588" y="6227434"/>
            <a:ext cx="3312364" cy="307777"/>
          </a:xfrm>
          <a:prstGeom prst="rect">
            <a:avLst/>
          </a:prstGeom>
          <a:noFill/>
        </p:spPr>
        <p:txBody>
          <a:bodyPr wrap="square" rtlCol="0">
            <a:spAutoFit/>
          </a:bodyPr>
          <a:lstStyle/>
          <a:p>
            <a:r>
              <a:rPr lang="es-ES" sz="1400" dirty="0"/>
              <a:t>Fuente: CCEE con Elaboración propia</a:t>
            </a:r>
          </a:p>
        </p:txBody>
      </p:sp>
      <p:pic>
        <p:nvPicPr>
          <p:cNvPr id="4" name="Imagem 3">
            <a:extLst>
              <a:ext uri="{FF2B5EF4-FFF2-40B4-BE49-F238E27FC236}">
                <a16:creationId xmlns:a16="http://schemas.microsoft.com/office/drawing/2014/main" id="{15B1B0C4-9508-463E-A0DD-0B7E43E897B7}"/>
              </a:ext>
            </a:extLst>
          </p:cNvPr>
          <p:cNvPicPr>
            <a:picLocks noChangeAspect="1"/>
          </p:cNvPicPr>
          <p:nvPr/>
        </p:nvPicPr>
        <p:blipFill>
          <a:blip r:embed="rId4"/>
          <a:stretch>
            <a:fillRect/>
          </a:stretch>
        </p:blipFill>
        <p:spPr>
          <a:xfrm>
            <a:off x="162053" y="992554"/>
            <a:ext cx="8280342" cy="5171949"/>
          </a:xfrm>
          <a:prstGeom prst="rect">
            <a:avLst/>
          </a:prstGeom>
        </p:spPr>
      </p:pic>
    </p:spTree>
    <p:extLst>
      <p:ext uri="{BB962C8B-B14F-4D97-AF65-F5344CB8AC3E}">
        <p14:creationId xmlns:p14="http://schemas.microsoft.com/office/powerpoint/2010/main" val="28945379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sp>
        <p:nvSpPr>
          <p:cNvPr id="2" name="CaixaDeTexto 1">
            <a:extLst>
              <a:ext uri="{FF2B5EF4-FFF2-40B4-BE49-F238E27FC236}">
                <a16:creationId xmlns:a16="http://schemas.microsoft.com/office/drawing/2014/main" id="{7F189A74-64C8-43DF-B0DE-6BE12426BD80}"/>
              </a:ext>
            </a:extLst>
          </p:cNvPr>
          <p:cNvSpPr txBox="1"/>
          <p:nvPr/>
        </p:nvSpPr>
        <p:spPr>
          <a:xfrm>
            <a:off x="626604" y="916704"/>
            <a:ext cx="7632848" cy="5078313"/>
          </a:xfrm>
          <a:prstGeom prst="rect">
            <a:avLst/>
          </a:prstGeom>
          <a:noFill/>
        </p:spPr>
        <p:txBody>
          <a:bodyPr wrap="square" rtlCol="0">
            <a:spAutoFit/>
          </a:bodyPr>
          <a:lstStyle/>
          <a:p>
            <a:r>
              <a:rPr lang="es-ES" dirty="0"/>
              <a:t>Motivos para la reducción de precios:</a:t>
            </a:r>
          </a:p>
          <a:p>
            <a:endParaRPr lang="es-ES" dirty="0"/>
          </a:p>
          <a:p>
            <a:pPr marL="285750" indent="-285750" algn="just">
              <a:buFont typeface="Wingdings" panose="05000000000000000000" pitchFamily="2" charset="2"/>
              <a:buChar char="Ø"/>
            </a:pPr>
            <a:r>
              <a:rPr lang="es-ES" dirty="0"/>
              <a:t>Crisis del sector de las renovables en Europa -&gt;mayor internacionalización de las empresas del sector incrementando la presencia y competencia (Bayer, 2016);</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Mercados internacionales de aerogeneradores con desequilibrio para beneficio de la demanda e hizo que los fabricantes ajustaran sus márgenes (Donoso, 2012);</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La revalorización del Real brasileño en el periodo (</a:t>
            </a:r>
            <a:r>
              <a:rPr lang="es-ES" dirty="0" err="1"/>
              <a:t>Porrua</a:t>
            </a:r>
            <a:r>
              <a:rPr lang="es-ES" dirty="0"/>
              <a:t>, y otros, 2010); </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La presentación de oferta temerarias (Lucas, </a:t>
            </a:r>
            <a:r>
              <a:rPr lang="es-ES" dirty="0" err="1"/>
              <a:t>Ferroukhi</a:t>
            </a:r>
            <a:r>
              <a:rPr lang="es-ES" dirty="0"/>
              <a:t>, &amp; </a:t>
            </a:r>
            <a:r>
              <a:rPr lang="es-ES" dirty="0" err="1"/>
              <a:t>Hawila</a:t>
            </a:r>
            <a:r>
              <a:rPr lang="es-ES" dirty="0"/>
              <a:t>, 2013) que entre otros conceptos no se cubrían adecuadamente del riesgo de penalizaciones por desvío en la producción (</a:t>
            </a:r>
            <a:r>
              <a:rPr lang="es-ES" dirty="0" err="1"/>
              <a:t>Porrua</a:t>
            </a:r>
            <a:r>
              <a:rPr lang="es-ES" dirty="0"/>
              <a:t>, y otros, 2010). </a:t>
            </a:r>
          </a:p>
          <a:p>
            <a:endParaRPr lang="es-ES" dirty="0"/>
          </a:p>
        </p:txBody>
      </p:sp>
    </p:spTree>
    <p:extLst>
      <p:ext uri="{BB962C8B-B14F-4D97-AF65-F5344CB8AC3E}">
        <p14:creationId xmlns:p14="http://schemas.microsoft.com/office/powerpoint/2010/main" val="513123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12" name="CaixaDeTexto 11"/>
          <p:cNvSpPr txBox="1"/>
          <p:nvPr/>
        </p:nvSpPr>
        <p:spPr>
          <a:xfrm>
            <a:off x="2024735" y="116632"/>
            <a:ext cx="5094530" cy="954107"/>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ea typeface="Adobe Fan Heiti Std B" pitchFamily="34" charset="-128"/>
              </a:rPr>
              <a:t>Mecanismos vs nivel de penetración tecnológico</a:t>
            </a:r>
            <a:endParaRPr lang="es-ES" sz="2800" b="1" dirty="0">
              <a:solidFill>
                <a:schemeClr val="accent6">
                  <a:lumMod val="75000"/>
                </a:schemeClr>
              </a:solidFill>
              <a:latin typeface="Adobe Fan Heiti Std B" pitchFamily="34" charset="-128"/>
              <a:ea typeface="Adobe Fan Heiti Std B" pitchFamily="34" charset="-128"/>
              <a:cs typeface="Geneva"/>
            </a:endParaRPr>
          </a:p>
        </p:txBody>
      </p:sp>
      <p:pic>
        <p:nvPicPr>
          <p:cNvPr id="8" name="Imagem 7">
            <a:extLst>
              <a:ext uri="{FF2B5EF4-FFF2-40B4-BE49-F238E27FC236}">
                <a16:creationId xmlns:a16="http://schemas.microsoft.com/office/drawing/2014/main" id="{2970F6FF-7EC5-4699-A01F-EB68CE33790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66191" y="1393158"/>
            <a:ext cx="6535621" cy="4032790"/>
          </a:xfrm>
          <a:prstGeom prst="rect">
            <a:avLst/>
          </a:prstGeom>
          <a:noFill/>
          <a:ln>
            <a:noFill/>
          </a:ln>
        </p:spPr>
      </p:pic>
      <p:sp>
        <p:nvSpPr>
          <p:cNvPr id="3" name="Retângulo 2">
            <a:extLst>
              <a:ext uri="{FF2B5EF4-FFF2-40B4-BE49-F238E27FC236}">
                <a16:creationId xmlns:a16="http://schemas.microsoft.com/office/drawing/2014/main" id="{C9C48844-0F82-4B3A-A9E0-090EA53A9CC1}"/>
              </a:ext>
            </a:extLst>
          </p:cNvPr>
          <p:cNvSpPr/>
          <p:nvPr/>
        </p:nvSpPr>
        <p:spPr>
          <a:xfrm>
            <a:off x="5746939" y="5440214"/>
            <a:ext cx="2326471" cy="298736"/>
          </a:xfrm>
          <a:prstGeom prst="rect">
            <a:avLst/>
          </a:prstGeom>
        </p:spPr>
        <p:txBody>
          <a:bodyPr wrap="none">
            <a:spAutoFit/>
          </a:bodyPr>
          <a:lstStyle/>
          <a:p>
            <a:pPr algn="ctr">
              <a:lnSpc>
                <a:spcPts val="1600"/>
              </a:lnSpc>
              <a:spcAft>
                <a:spcPts val="1200"/>
              </a:spcAft>
            </a:pPr>
            <a:r>
              <a:rPr lang="pt-BR" dirty="0">
                <a:latin typeface="Cambria" panose="02040503050406030204" pitchFamily="18" charset="0"/>
                <a:ea typeface="Times New Roman" panose="02020603050405020304" pitchFamily="18" charset="0"/>
                <a:cs typeface="Times New Roman" panose="02020603050405020304" pitchFamily="18" charset="0"/>
              </a:rPr>
              <a:t>Fuente: (Dutra, 2007)</a:t>
            </a:r>
            <a:endParaRPr lang="es-ES" sz="1800" dirty="0">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5" name="CaixaDeTexto 4">
            <a:extLst>
              <a:ext uri="{FF2B5EF4-FFF2-40B4-BE49-F238E27FC236}">
                <a16:creationId xmlns:a16="http://schemas.microsoft.com/office/drawing/2014/main" id="{01184A8E-A812-4B50-A9F6-411131239458}"/>
              </a:ext>
            </a:extLst>
          </p:cNvPr>
          <p:cNvSpPr txBox="1"/>
          <p:nvPr/>
        </p:nvSpPr>
        <p:spPr>
          <a:xfrm>
            <a:off x="1770002" y="2718097"/>
            <a:ext cx="2153926" cy="710903"/>
          </a:xfrm>
          <a:prstGeom prst="rect">
            <a:avLst/>
          </a:prstGeom>
          <a:solidFill>
            <a:schemeClr val="bg1"/>
          </a:solidFill>
        </p:spPr>
        <p:txBody>
          <a:bodyPr wrap="square" rtlCol="0">
            <a:spAutoFit/>
          </a:bodyPr>
          <a:lstStyle/>
          <a:p>
            <a:endParaRPr lang="es-ES" dirty="0"/>
          </a:p>
        </p:txBody>
      </p:sp>
      <p:sp>
        <p:nvSpPr>
          <p:cNvPr id="18" name="CaixaDeTexto 17">
            <a:extLst>
              <a:ext uri="{FF2B5EF4-FFF2-40B4-BE49-F238E27FC236}">
                <a16:creationId xmlns:a16="http://schemas.microsoft.com/office/drawing/2014/main" id="{3963BEB6-3943-4C73-BB95-C57D524D2CD8}"/>
              </a:ext>
            </a:extLst>
          </p:cNvPr>
          <p:cNvSpPr txBox="1"/>
          <p:nvPr/>
        </p:nvSpPr>
        <p:spPr>
          <a:xfrm>
            <a:off x="1747573" y="3505066"/>
            <a:ext cx="2153926" cy="710903"/>
          </a:xfrm>
          <a:prstGeom prst="rect">
            <a:avLst/>
          </a:prstGeom>
          <a:solidFill>
            <a:schemeClr val="bg1"/>
          </a:solidFill>
        </p:spPr>
        <p:txBody>
          <a:bodyPr wrap="square" rtlCol="0">
            <a:spAutoFit/>
          </a:bodyPr>
          <a:lstStyle/>
          <a:p>
            <a:endParaRPr lang="es-ES" dirty="0"/>
          </a:p>
        </p:txBody>
      </p:sp>
      <p:sp>
        <p:nvSpPr>
          <p:cNvPr id="6" name="CaixaDeTexto 5">
            <a:extLst>
              <a:ext uri="{FF2B5EF4-FFF2-40B4-BE49-F238E27FC236}">
                <a16:creationId xmlns:a16="http://schemas.microsoft.com/office/drawing/2014/main" id="{5A6AE2D3-17E0-4DB2-94C2-FDE82DF56DD6}"/>
              </a:ext>
            </a:extLst>
          </p:cNvPr>
          <p:cNvSpPr txBox="1"/>
          <p:nvPr/>
        </p:nvSpPr>
        <p:spPr>
          <a:xfrm>
            <a:off x="1770002" y="4078354"/>
            <a:ext cx="1361838" cy="460034"/>
          </a:xfrm>
          <a:prstGeom prst="rect">
            <a:avLst/>
          </a:prstGeom>
          <a:solidFill>
            <a:schemeClr val="bg1"/>
          </a:solidFill>
        </p:spPr>
        <p:txBody>
          <a:bodyPr wrap="square" rtlCol="0">
            <a:spAutoFit/>
          </a:bodyPr>
          <a:lstStyle/>
          <a:p>
            <a:endParaRPr lang="es-ES" dirty="0"/>
          </a:p>
        </p:txBody>
      </p:sp>
      <p:grpSp>
        <p:nvGrpSpPr>
          <p:cNvPr id="22" name="Agrupar 21">
            <a:extLst>
              <a:ext uri="{FF2B5EF4-FFF2-40B4-BE49-F238E27FC236}">
                <a16:creationId xmlns:a16="http://schemas.microsoft.com/office/drawing/2014/main" id="{B7DC796E-2E8B-405E-A8F5-ED06C4D408EC}"/>
              </a:ext>
            </a:extLst>
          </p:cNvPr>
          <p:cNvGrpSpPr/>
          <p:nvPr/>
        </p:nvGrpSpPr>
        <p:grpSpPr>
          <a:xfrm>
            <a:off x="966191" y="1378892"/>
            <a:ext cx="7638257" cy="4061322"/>
            <a:chOff x="966191" y="1378892"/>
            <a:chExt cx="7638257" cy="4061322"/>
          </a:xfrm>
        </p:grpSpPr>
        <p:sp>
          <p:nvSpPr>
            <p:cNvPr id="9" name="CaixaDeTexto 8">
              <a:extLst>
                <a:ext uri="{FF2B5EF4-FFF2-40B4-BE49-F238E27FC236}">
                  <a16:creationId xmlns:a16="http://schemas.microsoft.com/office/drawing/2014/main" id="{45978F8C-1256-4F06-B5EB-009A2D0D6AA4}"/>
                </a:ext>
              </a:extLst>
            </p:cNvPr>
            <p:cNvSpPr txBox="1"/>
            <p:nvPr/>
          </p:nvSpPr>
          <p:spPr>
            <a:xfrm>
              <a:off x="6388359" y="5070882"/>
              <a:ext cx="1607622" cy="369332"/>
            </a:xfrm>
            <a:prstGeom prst="rect">
              <a:avLst/>
            </a:prstGeom>
            <a:solidFill>
              <a:schemeClr val="bg1"/>
            </a:solidFill>
          </p:spPr>
          <p:txBody>
            <a:bodyPr wrap="square" rtlCol="0">
              <a:spAutoFit/>
            </a:bodyPr>
            <a:lstStyle/>
            <a:p>
              <a:r>
                <a:rPr lang="es-ES" b="1" dirty="0">
                  <a:solidFill>
                    <a:schemeClr val="accent6">
                      <a:lumMod val="50000"/>
                    </a:schemeClr>
                  </a:solidFill>
                </a:rPr>
                <a:t>tiempo</a:t>
              </a:r>
            </a:p>
          </p:txBody>
        </p:sp>
        <p:sp>
          <p:nvSpPr>
            <p:cNvPr id="2" name="CaixaDeTexto 1">
              <a:extLst>
                <a:ext uri="{FF2B5EF4-FFF2-40B4-BE49-F238E27FC236}">
                  <a16:creationId xmlns:a16="http://schemas.microsoft.com/office/drawing/2014/main" id="{5D72A834-DE05-49BC-929A-50F3A88E12DB}"/>
                </a:ext>
              </a:extLst>
            </p:cNvPr>
            <p:cNvSpPr txBox="1"/>
            <p:nvPr/>
          </p:nvSpPr>
          <p:spPr>
            <a:xfrm>
              <a:off x="966191" y="1378892"/>
              <a:ext cx="1607622" cy="369332"/>
            </a:xfrm>
            <a:prstGeom prst="rect">
              <a:avLst/>
            </a:prstGeom>
            <a:solidFill>
              <a:schemeClr val="bg1"/>
            </a:solidFill>
          </p:spPr>
          <p:txBody>
            <a:bodyPr wrap="square" rtlCol="0">
              <a:spAutoFit/>
            </a:bodyPr>
            <a:lstStyle/>
            <a:p>
              <a:r>
                <a:rPr lang="es-ES" b="1" dirty="0">
                  <a:solidFill>
                    <a:schemeClr val="accent6">
                      <a:lumMod val="50000"/>
                    </a:schemeClr>
                  </a:solidFill>
                </a:rPr>
                <a:t>Cantidad</a:t>
              </a:r>
            </a:p>
          </p:txBody>
        </p:sp>
        <p:sp>
          <p:nvSpPr>
            <p:cNvPr id="4" name="CaixaDeTexto 3">
              <a:extLst>
                <a:ext uri="{FF2B5EF4-FFF2-40B4-BE49-F238E27FC236}">
                  <a16:creationId xmlns:a16="http://schemas.microsoft.com/office/drawing/2014/main" id="{61EB3F7A-B47C-4685-B8C2-668D9C9F5A27}"/>
                </a:ext>
              </a:extLst>
            </p:cNvPr>
            <p:cNvSpPr txBox="1"/>
            <p:nvPr/>
          </p:nvSpPr>
          <p:spPr>
            <a:xfrm>
              <a:off x="1747573" y="2056377"/>
              <a:ext cx="3400492" cy="292388"/>
            </a:xfrm>
            <a:prstGeom prst="rect">
              <a:avLst/>
            </a:prstGeom>
            <a:solidFill>
              <a:schemeClr val="bg1"/>
            </a:solidFill>
          </p:spPr>
          <p:txBody>
            <a:bodyPr wrap="square" rtlCol="0">
              <a:spAutoFit/>
            </a:bodyPr>
            <a:lstStyle/>
            <a:p>
              <a:r>
                <a:rPr lang="es-ES" sz="1300" b="1" dirty="0"/>
                <a:t>Fase 4: Competición de mercado</a:t>
              </a:r>
            </a:p>
          </p:txBody>
        </p:sp>
        <p:sp>
          <p:nvSpPr>
            <p:cNvPr id="11" name="CaixaDeTexto 10">
              <a:extLst>
                <a:ext uri="{FF2B5EF4-FFF2-40B4-BE49-F238E27FC236}">
                  <a16:creationId xmlns:a16="http://schemas.microsoft.com/office/drawing/2014/main" id="{360672D9-3F39-4138-B2E6-D7A1E2E2A032}"/>
                </a:ext>
              </a:extLst>
            </p:cNvPr>
            <p:cNvSpPr txBox="1"/>
            <p:nvPr/>
          </p:nvSpPr>
          <p:spPr>
            <a:xfrm>
              <a:off x="4905055" y="3085826"/>
              <a:ext cx="3699393" cy="292388"/>
            </a:xfrm>
            <a:prstGeom prst="rect">
              <a:avLst/>
            </a:prstGeom>
            <a:solidFill>
              <a:schemeClr val="bg1"/>
            </a:solidFill>
          </p:spPr>
          <p:txBody>
            <a:bodyPr wrap="square" rtlCol="0">
              <a:spAutoFit/>
            </a:bodyPr>
            <a:lstStyle/>
            <a:p>
              <a:r>
                <a:rPr lang="es-ES" sz="1300" b="1" dirty="0"/>
                <a:t>Fase 3: Cuotas/Certificados Verdes</a:t>
              </a:r>
            </a:p>
          </p:txBody>
        </p:sp>
        <p:sp>
          <p:nvSpPr>
            <p:cNvPr id="14" name="CaixaDeTexto 13">
              <a:extLst>
                <a:ext uri="{FF2B5EF4-FFF2-40B4-BE49-F238E27FC236}">
                  <a16:creationId xmlns:a16="http://schemas.microsoft.com/office/drawing/2014/main" id="{968DFEBE-BA34-4280-B788-C989A135B846}"/>
                </a:ext>
              </a:extLst>
            </p:cNvPr>
            <p:cNvSpPr txBox="1"/>
            <p:nvPr/>
          </p:nvSpPr>
          <p:spPr>
            <a:xfrm>
              <a:off x="4296588" y="4041433"/>
              <a:ext cx="3699393" cy="292388"/>
            </a:xfrm>
            <a:prstGeom prst="rect">
              <a:avLst/>
            </a:prstGeom>
            <a:solidFill>
              <a:schemeClr val="bg1"/>
            </a:solidFill>
          </p:spPr>
          <p:txBody>
            <a:bodyPr wrap="square" rtlCol="0">
              <a:spAutoFit/>
            </a:bodyPr>
            <a:lstStyle/>
            <a:p>
              <a:r>
                <a:rPr lang="es-ES" sz="1300" b="1" dirty="0"/>
                <a:t>Fase 2: </a:t>
              </a:r>
              <a:r>
                <a:rPr lang="es-ES" sz="1300" b="1" dirty="0" err="1"/>
                <a:t>Feed</a:t>
              </a:r>
              <a:r>
                <a:rPr lang="es-ES" sz="1300" b="1" dirty="0"/>
                <a:t> in </a:t>
              </a:r>
              <a:r>
                <a:rPr lang="es-ES" sz="1300" b="1" dirty="0" err="1"/>
                <a:t>Tariff</a:t>
              </a:r>
              <a:r>
                <a:rPr lang="es-ES" sz="1300" b="1" dirty="0"/>
                <a:t> /Subastas Específicas</a:t>
              </a:r>
            </a:p>
          </p:txBody>
        </p:sp>
        <p:sp>
          <p:nvSpPr>
            <p:cNvPr id="13" name="CaixaDeTexto 12">
              <a:extLst>
                <a:ext uri="{FF2B5EF4-FFF2-40B4-BE49-F238E27FC236}">
                  <a16:creationId xmlns:a16="http://schemas.microsoft.com/office/drawing/2014/main" id="{5D0022EB-B4F3-4374-8074-684AC66FDB0F}"/>
                </a:ext>
              </a:extLst>
            </p:cNvPr>
            <p:cNvSpPr txBox="1"/>
            <p:nvPr/>
          </p:nvSpPr>
          <p:spPr>
            <a:xfrm>
              <a:off x="1654367" y="4424841"/>
              <a:ext cx="1361838" cy="292388"/>
            </a:xfrm>
            <a:prstGeom prst="rect">
              <a:avLst/>
            </a:prstGeom>
            <a:solidFill>
              <a:schemeClr val="bg1"/>
            </a:solidFill>
          </p:spPr>
          <p:txBody>
            <a:bodyPr wrap="square" rtlCol="0">
              <a:spAutoFit/>
            </a:bodyPr>
            <a:lstStyle/>
            <a:p>
              <a:r>
                <a:rPr lang="es-ES" sz="1300" b="1" dirty="0"/>
                <a:t>Fase 1: I&amp;D</a:t>
              </a:r>
            </a:p>
          </p:txBody>
        </p:sp>
      </p:grpSp>
    </p:spTree>
    <p:extLst>
      <p:ext uri="{BB962C8B-B14F-4D97-AF65-F5344CB8AC3E}">
        <p14:creationId xmlns:p14="http://schemas.microsoft.com/office/powerpoint/2010/main" val="17339134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sp>
        <p:nvSpPr>
          <p:cNvPr id="4" name="CaixaDeTexto 3">
            <a:extLst>
              <a:ext uri="{FF2B5EF4-FFF2-40B4-BE49-F238E27FC236}">
                <a16:creationId xmlns:a16="http://schemas.microsoft.com/office/drawing/2014/main" id="{DB57A35B-6630-40A5-8328-BD4D866917F5}"/>
              </a:ext>
            </a:extLst>
          </p:cNvPr>
          <p:cNvSpPr txBox="1"/>
          <p:nvPr/>
        </p:nvSpPr>
        <p:spPr>
          <a:xfrm>
            <a:off x="827366" y="931942"/>
            <a:ext cx="7272808" cy="5355312"/>
          </a:xfrm>
          <a:prstGeom prst="rect">
            <a:avLst/>
          </a:prstGeom>
          <a:noFill/>
        </p:spPr>
        <p:txBody>
          <a:bodyPr wrap="square" rtlCol="0">
            <a:spAutoFit/>
          </a:bodyPr>
          <a:lstStyle/>
          <a:p>
            <a:r>
              <a:rPr lang="es-ES" dirty="0"/>
              <a:t>A partir del año 2013 empieza un incremento de los precios medios:</a:t>
            </a:r>
          </a:p>
          <a:p>
            <a:endParaRPr lang="es-ES" dirty="0"/>
          </a:p>
          <a:p>
            <a:pPr marL="285750" indent="-285750">
              <a:buFont typeface="Wingdings" panose="05000000000000000000" pitchFamily="2" charset="2"/>
              <a:buChar char="Ø"/>
            </a:pPr>
            <a:r>
              <a:rPr lang="es-ES" dirty="0"/>
              <a:t>Obligación de incluir el coste de la infraestructura necesaria para la evacuación de la generación; </a:t>
            </a:r>
          </a:p>
          <a:p>
            <a:pPr marL="285750" indent="-285750">
              <a:buFont typeface="Wingdings" panose="05000000000000000000" pitchFamily="2" charset="2"/>
              <a:buChar char="Ø"/>
            </a:pPr>
            <a:endParaRPr lang="es-ES" dirty="0"/>
          </a:p>
          <a:p>
            <a:pPr marL="285750" indent="-285750">
              <a:buFont typeface="Wingdings" panose="05000000000000000000" pitchFamily="2" charset="2"/>
              <a:buChar char="Ø"/>
            </a:pPr>
            <a:r>
              <a:rPr lang="es-ES" dirty="0"/>
              <a:t>El incremento de las exigencias de contenido local para acceder a la financiación del BNDES; </a:t>
            </a:r>
          </a:p>
          <a:p>
            <a:pPr marL="285750" indent="-285750">
              <a:buFont typeface="Wingdings" panose="05000000000000000000" pitchFamily="2" charset="2"/>
              <a:buChar char="Ø"/>
            </a:pPr>
            <a:endParaRPr lang="es-ES" dirty="0"/>
          </a:p>
          <a:p>
            <a:pPr marL="285750" indent="-285750">
              <a:buFont typeface="Wingdings" panose="05000000000000000000" pitchFamily="2" charset="2"/>
              <a:buChar char="Ø"/>
            </a:pPr>
            <a:r>
              <a:rPr lang="es-ES" dirty="0"/>
              <a:t>La depreciación de la moneda brasileña. 33 % entre 08/2013 y 08/2015 (Bayer, 2016). </a:t>
            </a:r>
          </a:p>
          <a:p>
            <a:endParaRPr lang="es-ES" dirty="0"/>
          </a:p>
          <a:p>
            <a:r>
              <a:rPr lang="es-ES" dirty="0"/>
              <a:t>En cualquier caso, como sugiere (Bayer, 2016) las tendencias de los precios deben de analizarse con precaución:</a:t>
            </a:r>
          </a:p>
          <a:p>
            <a:endParaRPr lang="es-ES" dirty="0"/>
          </a:p>
          <a:p>
            <a:pPr marL="285750" indent="-285750">
              <a:buFont typeface="Arial" panose="020B0604020202020204" pitchFamily="34" charset="0"/>
              <a:buChar char="•"/>
            </a:pPr>
            <a:r>
              <a:rPr lang="es-ES" dirty="0"/>
              <a:t>Entre los años 2009 y 2015, los precios en US$ experimentaron una reducción del 49%,</a:t>
            </a:r>
          </a:p>
          <a:p>
            <a:pPr marL="285750" indent="-285750">
              <a:buFont typeface="Arial" panose="020B0604020202020204" pitchFamily="34" charset="0"/>
              <a:buChar char="•"/>
            </a:pPr>
            <a:r>
              <a:rPr lang="es-ES" dirty="0"/>
              <a:t> los precios nominales corregidos con la inflación fueron un 13% inferiores, </a:t>
            </a:r>
          </a:p>
          <a:p>
            <a:pPr marL="285750" indent="-285750">
              <a:buFont typeface="Arial" panose="020B0604020202020204" pitchFamily="34" charset="0"/>
              <a:buChar char="•"/>
            </a:pPr>
            <a:r>
              <a:rPr lang="es-ES" dirty="0"/>
              <a:t>los precios nominales crecieron un 22%. </a:t>
            </a:r>
          </a:p>
        </p:txBody>
      </p:sp>
    </p:spTree>
    <p:extLst>
      <p:ext uri="{BB962C8B-B14F-4D97-AF65-F5344CB8AC3E}">
        <p14:creationId xmlns:p14="http://schemas.microsoft.com/office/powerpoint/2010/main" val="4008577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sp>
        <p:nvSpPr>
          <p:cNvPr id="2" name="CaixaDeTexto 1">
            <a:extLst>
              <a:ext uri="{FF2B5EF4-FFF2-40B4-BE49-F238E27FC236}">
                <a16:creationId xmlns:a16="http://schemas.microsoft.com/office/drawing/2014/main" id="{4246B0FC-6625-49A0-A2CF-C5F73415D037}"/>
              </a:ext>
            </a:extLst>
          </p:cNvPr>
          <p:cNvSpPr txBox="1"/>
          <p:nvPr/>
        </p:nvSpPr>
        <p:spPr>
          <a:xfrm>
            <a:off x="417404" y="1124744"/>
            <a:ext cx="7882083" cy="2308324"/>
          </a:xfrm>
          <a:prstGeom prst="rect">
            <a:avLst/>
          </a:prstGeom>
          <a:noFill/>
        </p:spPr>
        <p:txBody>
          <a:bodyPr wrap="square" rtlCol="0">
            <a:spAutoFit/>
          </a:bodyPr>
          <a:lstStyle/>
          <a:p>
            <a:pPr algn="just"/>
            <a:r>
              <a:rPr lang="es-ES" dirty="0">
                <a:ea typeface="ＭＳ Ｐゴシック" charset="-128"/>
                <a:cs typeface="ＭＳ Ｐゴシック" charset="-128"/>
              </a:rPr>
              <a:t>En Brasil, el coste de la eólica es en muchos casos inferior al de los ciclos combinados de gas natural</a:t>
            </a:r>
          </a:p>
          <a:p>
            <a:pPr algn="just"/>
            <a:endParaRPr lang="es-ES" dirty="0">
              <a:ea typeface="ＭＳ Ｐゴシック" charset="-128"/>
              <a:cs typeface="ＭＳ Ｐゴシック" charset="-128"/>
            </a:endParaRPr>
          </a:p>
          <a:p>
            <a:pPr algn="just"/>
            <a:r>
              <a:rPr lang="es-ES" dirty="0">
                <a:ea typeface="ＭＳ Ｐゴシック" charset="-128"/>
                <a:cs typeface="ＭＳ Ｐゴシック" charset="-128"/>
              </a:rPr>
              <a:t>Además, la creciente competencia de la energía eólica con las convencionales, se encuentra entre una de las causas del ajuste a la baja de los precios en Brasil (Cunha, Barroso, &amp; Bezerra, 2014).</a:t>
            </a:r>
          </a:p>
          <a:p>
            <a:pPr algn="just"/>
            <a:endParaRPr lang="es-ES" dirty="0">
              <a:ea typeface="ＭＳ Ｐゴシック" charset="-128"/>
              <a:cs typeface="ＭＳ Ｐゴシック" charset="-128"/>
            </a:endParaRPr>
          </a:p>
          <a:p>
            <a:pPr algn="just"/>
            <a:endParaRPr lang="es-ES" dirty="0"/>
          </a:p>
        </p:txBody>
      </p:sp>
    </p:spTree>
    <p:extLst>
      <p:ext uri="{BB962C8B-B14F-4D97-AF65-F5344CB8AC3E}">
        <p14:creationId xmlns:p14="http://schemas.microsoft.com/office/powerpoint/2010/main" val="23346848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de Subastas de Energía  Eólica</a:t>
            </a:r>
          </a:p>
        </p:txBody>
      </p:sp>
      <p:pic>
        <p:nvPicPr>
          <p:cNvPr id="2" name="Imagem 1">
            <a:extLst>
              <a:ext uri="{FF2B5EF4-FFF2-40B4-BE49-F238E27FC236}">
                <a16:creationId xmlns:a16="http://schemas.microsoft.com/office/drawing/2014/main" id="{06DDA05E-8A5A-4539-B453-AC360F5FCBB0}"/>
              </a:ext>
            </a:extLst>
          </p:cNvPr>
          <p:cNvPicPr>
            <a:picLocks noChangeAspect="1"/>
          </p:cNvPicPr>
          <p:nvPr/>
        </p:nvPicPr>
        <p:blipFill>
          <a:blip r:embed="rId4"/>
          <a:stretch>
            <a:fillRect/>
          </a:stretch>
        </p:blipFill>
        <p:spPr>
          <a:xfrm>
            <a:off x="0" y="1196752"/>
            <a:ext cx="8491709" cy="5303970"/>
          </a:xfrm>
          <a:prstGeom prst="rect">
            <a:avLst/>
          </a:prstGeom>
        </p:spPr>
      </p:pic>
      <p:sp>
        <p:nvSpPr>
          <p:cNvPr id="9" name="CaixaDeTexto 8">
            <a:extLst>
              <a:ext uri="{FF2B5EF4-FFF2-40B4-BE49-F238E27FC236}">
                <a16:creationId xmlns:a16="http://schemas.microsoft.com/office/drawing/2014/main" id="{9F4ECB84-DC88-4522-A871-D79E025517C3}"/>
              </a:ext>
            </a:extLst>
          </p:cNvPr>
          <p:cNvSpPr txBox="1"/>
          <p:nvPr/>
        </p:nvSpPr>
        <p:spPr>
          <a:xfrm>
            <a:off x="2915818" y="6478560"/>
            <a:ext cx="3312364" cy="307777"/>
          </a:xfrm>
          <a:prstGeom prst="rect">
            <a:avLst/>
          </a:prstGeom>
          <a:noFill/>
        </p:spPr>
        <p:txBody>
          <a:bodyPr wrap="square" rtlCol="0">
            <a:spAutoFit/>
          </a:bodyPr>
          <a:lstStyle/>
          <a:p>
            <a:r>
              <a:rPr lang="es-ES" sz="1400" dirty="0"/>
              <a:t>Fuente: CCEE con Elaboración propia</a:t>
            </a:r>
          </a:p>
        </p:txBody>
      </p:sp>
    </p:spTree>
    <p:extLst>
      <p:ext uri="{BB962C8B-B14F-4D97-AF65-F5344CB8AC3E}">
        <p14:creationId xmlns:p14="http://schemas.microsoft.com/office/powerpoint/2010/main" val="23761467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8" name="CaixaDeTexto 7">
            <a:extLst>
              <a:ext uri="{FF2B5EF4-FFF2-40B4-BE49-F238E27FC236}">
                <a16:creationId xmlns:a16="http://schemas.microsoft.com/office/drawing/2014/main" id="{C5A20775-7A5F-4E36-AE5B-22060D281C78}"/>
              </a:ext>
            </a:extLst>
          </p:cNvPr>
          <p:cNvSpPr txBox="1"/>
          <p:nvPr/>
        </p:nvSpPr>
        <p:spPr>
          <a:xfrm>
            <a:off x="404120"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Subastas de Energía  Eólica/Retrasos</a:t>
            </a:r>
          </a:p>
        </p:txBody>
      </p:sp>
      <p:sp>
        <p:nvSpPr>
          <p:cNvPr id="2" name="CaixaDeTexto 1">
            <a:extLst>
              <a:ext uri="{FF2B5EF4-FFF2-40B4-BE49-F238E27FC236}">
                <a16:creationId xmlns:a16="http://schemas.microsoft.com/office/drawing/2014/main" id="{4246B0FC-6625-49A0-A2CF-C5F73415D037}"/>
              </a:ext>
            </a:extLst>
          </p:cNvPr>
          <p:cNvSpPr txBox="1"/>
          <p:nvPr/>
        </p:nvSpPr>
        <p:spPr>
          <a:xfrm>
            <a:off x="377337" y="762710"/>
            <a:ext cx="7882083" cy="5909310"/>
          </a:xfrm>
          <a:prstGeom prst="rect">
            <a:avLst/>
          </a:prstGeom>
          <a:noFill/>
        </p:spPr>
        <p:txBody>
          <a:bodyPr wrap="square" rtlCol="0">
            <a:spAutoFit/>
          </a:bodyPr>
          <a:lstStyle/>
          <a:p>
            <a:pPr algn="just"/>
            <a:endParaRPr lang="es-ES" dirty="0">
              <a:ea typeface="ＭＳ Ｐゴシック" charset="-128"/>
              <a:cs typeface="ＭＳ Ｐゴシック" charset="-128"/>
            </a:endParaRPr>
          </a:p>
          <a:p>
            <a:pPr marL="285750" indent="-285750" algn="just">
              <a:buFont typeface="Arial" panose="020B0604020202020204" pitchFamily="34" charset="0"/>
              <a:buChar char="•"/>
            </a:pPr>
            <a:r>
              <a:rPr lang="es-ES" dirty="0"/>
              <a:t>Sólo el 14 % de los 9,141 MW eólicos que deberían haber entrado en operación antes de marzo de 2016 cumplieron;</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El 29 % entró en operación comercial con un año de retraso;</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En dos de las subastas ningún parque fue finalizado a tiempo (Bayer, B.; 2016);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En un 70 % de los casos los retrasos tienen su origen en la construcción de líneas de transmisión y subestaciones;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Dificultades en conseguir las autorizaciones medioambientales (transmisión y generación;</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Cuello de botella en el suministro de equipos ( IMPSA);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Demora en la aprobación de la financiación por parte del BNDES;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 Mala gestión de proyectos (Bayer, B.; 2016). </a:t>
            </a:r>
            <a:r>
              <a:rPr lang="es-ES" dirty="0">
                <a:ea typeface="ＭＳ Ｐゴシック" charset="-128"/>
                <a:cs typeface="ＭＳ Ｐゴシック" charset="-128"/>
              </a:rPr>
              <a:t> </a:t>
            </a:r>
            <a:endParaRPr lang="pt-BR" dirty="0"/>
          </a:p>
          <a:p>
            <a:pPr algn="just"/>
            <a:endParaRPr lang="es-ES" dirty="0"/>
          </a:p>
        </p:txBody>
      </p:sp>
    </p:spTree>
    <p:extLst>
      <p:ext uri="{BB962C8B-B14F-4D97-AF65-F5344CB8AC3E}">
        <p14:creationId xmlns:p14="http://schemas.microsoft.com/office/powerpoint/2010/main" val="41513799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7" name="CaixaDeTexto 6">
            <a:extLst>
              <a:ext uri="{FF2B5EF4-FFF2-40B4-BE49-F238E27FC236}">
                <a16:creationId xmlns:a16="http://schemas.microsoft.com/office/drawing/2014/main" id="{21F372D5-1D4D-4D16-B327-F5DC5EDBFAFF}"/>
              </a:ext>
            </a:extLst>
          </p:cNvPr>
          <p:cNvSpPr txBox="1"/>
          <p:nvPr/>
        </p:nvSpPr>
        <p:spPr>
          <a:xfrm>
            <a:off x="404120"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das Subastas de Solar FV</a:t>
            </a:r>
          </a:p>
        </p:txBody>
      </p:sp>
      <p:pic>
        <p:nvPicPr>
          <p:cNvPr id="4" name="Imagem 3">
            <a:extLst>
              <a:ext uri="{FF2B5EF4-FFF2-40B4-BE49-F238E27FC236}">
                <a16:creationId xmlns:a16="http://schemas.microsoft.com/office/drawing/2014/main" id="{6CFD9B39-A8C4-4D7B-B526-8C897D6DAF89}"/>
              </a:ext>
            </a:extLst>
          </p:cNvPr>
          <p:cNvPicPr>
            <a:picLocks noChangeAspect="1"/>
          </p:cNvPicPr>
          <p:nvPr/>
        </p:nvPicPr>
        <p:blipFill>
          <a:blip r:embed="rId4"/>
          <a:stretch>
            <a:fillRect/>
          </a:stretch>
        </p:blipFill>
        <p:spPr>
          <a:xfrm>
            <a:off x="195589" y="1546757"/>
            <a:ext cx="8140969" cy="1728706"/>
          </a:xfrm>
          <a:prstGeom prst="rect">
            <a:avLst/>
          </a:prstGeom>
        </p:spPr>
      </p:pic>
      <p:sp>
        <p:nvSpPr>
          <p:cNvPr id="8" name="CaixaDeTexto 7">
            <a:extLst>
              <a:ext uri="{FF2B5EF4-FFF2-40B4-BE49-F238E27FC236}">
                <a16:creationId xmlns:a16="http://schemas.microsoft.com/office/drawing/2014/main" id="{A28BA72C-A065-4407-8D51-A0A61FBEC408}"/>
              </a:ext>
            </a:extLst>
          </p:cNvPr>
          <p:cNvSpPr txBox="1"/>
          <p:nvPr/>
        </p:nvSpPr>
        <p:spPr>
          <a:xfrm>
            <a:off x="5211057" y="3750924"/>
            <a:ext cx="3312364" cy="307777"/>
          </a:xfrm>
          <a:prstGeom prst="rect">
            <a:avLst/>
          </a:prstGeom>
          <a:noFill/>
        </p:spPr>
        <p:txBody>
          <a:bodyPr wrap="square" rtlCol="0">
            <a:spAutoFit/>
          </a:bodyPr>
          <a:lstStyle/>
          <a:p>
            <a:r>
              <a:rPr lang="es-ES" sz="1400" dirty="0"/>
              <a:t>Fuente: CCEE con Elaboración propia</a:t>
            </a:r>
          </a:p>
        </p:txBody>
      </p:sp>
    </p:spTree>
    <p:extLst>
      <p:ext uri="{BB962C8B-B14F-4D97-AF65-F5344CB8AC3E}">
        <p14:creationId xmlns:p14="http://schemas.microsoft.com/office/powerpoint/2010/main" val="6068432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7" name="CaixaDeTexto 6">
            <a:extLst>
              <a:ext uri="{FF2B5EF4-FFF2-40B4-BE49-F238E27FC236}">
                <a16:creationId xmlns:a16="http://schemas.microsoft.com/office/drawing/2014/main" id="{21F372D5-1D4D-4D16-B327-F5DC5EDBFAFF}"/>
              </a:ext>
            </a:extLst>
          </p:cNvPr>
          <p:cNvSpPr txBox="1"/>
          <p:nvPr/>
        </p:nvSpPr>
        <p:spPr>
          <a:xfrm>
            <a:off x="404120"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das Subastas de Solar FV</a:t>
            </a:r>
          </a:p>
        </p:txBody>
      </p:sp>
      <p:sp>
        <p:nvSpPr>
          <p:cNvPr id="8" name="CaixaDeTexto 7">
            <a:extLst>
              <a:ext uri="{FF2B5EF4-FFF2-40B4-BE49-F238E27FC236}">
                <a16:creationId xmlns:a16="http://schemas.microsoft.com/office/drawing/2014/main" id="{53807302-51F5-45BF-9220-4EEAF019A818}"/>
              </a:ext>
            </a:extLst>
          </p:cNvPr>
          <p:cNvSpPr txBox="1"/>
          <p:nvPr/>
        </p:nvSpPr>
        <p:spPr>
          <a:xfrm>
            <a:off x="2807588" y="6443463"/>
            <a:ext cx="3312364" cy="307777"/>
          </a:xfrm>
          <a:prstGeom prst="rect">
            <a:avLst/>
          </a:prstGeom>
          <a:noFill/>
        </p:spPr>
        <p:txBody>
          <a:bodyPr wrap="square" rtlCol="0">
            <a:spAutoFit/>
          </a:bodyPr>
          <a:lstStyle/>
          <a:p>
            <a:r>
              <a:rPr lang="es-ES" sz="1400" dirty="0"/>
              <a:t>Fuente: CCEE con Elaboración propia</a:t>
            </a:r>
          </a:p>
        </p:txBody>
      </p:sp>
      <p:pic>
        <p:nvPicPr>
          <p:cNvPr id="2" name="Imagem 1">
            <a:extLst>
              <a:ext uri="{FF2B5EF4-FFF2-40B4-BE49-F238E27FC236}">
                <a16:creationId xmlns:a16="http://schemas.microsoft.com/office/drawing/2014/main" id="{0EBF6FA4-4256-474C-911C-2B22E880EBFA}"/>
              </a:ext>
            </a:extLst>
          </p:cNvPr>
          <p:cNvPicPr>
            <a:picLocks noChangeAspect="1"/>
          </p:cNvPicPr>
          <p:nvPr/>
        </p:nvPicPr>
        <p:blipFill>
          <a:blip r:embed="rId4"/>
          <a:stretch>
            <a:fillRect/>
          </a:stretch>
        </p:blipFill>
        <p:spPr>
          <a:xfrm>
            <a:off x="539552" y="1029043"/>
            <a:ext cx="7684710" cy="4799914"/>
          </a:xfrm>
          <a:prstGeom prst="rect">
            <a:avLst/>
          </a:prstGeom>
        </p:spPr>
      </p:pic>
    </p:spTree>
    <p:extLst>
      <p:ext uri="{BB962C8B-B14F-4D97-AF65-F5344CB8AC3E}">
        <p14:creationId xmlns:p14="http://schemas.microsoft.com/office/powerpoint/2010/main" val="6910978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7" name="CaixaDeTexto 6">
            <a:extLst>
              <a:ext uri="{FF2B5EF4-FFF2-40B4-BE49-F238E27FC236}">
                <a16:creationId xmlns:a16="http://schemas.microsoft.com/office/drawing/2014/main" id="{21F372D5-1D4D-4D16-B327-F5DC5EDBFAFF}"/>
              </a:ext>
            </a:extLst>
          </p:cNvPr>
          <p:cNvSpPr txBox="1"/>
          <p:nvPr/>
        </p:nvSpPr>
        <p:spPr>
          <a:xfrm>
            <a:off x="404120"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Resultados das Subastas de Solar FV</a:t>
            </a:r>
          </a:p>
        </p:txBody>
      </p:sp>
      <p:pic>
        <p:nvPicPr>
          <p:cNvPr id="2" name="Imagem 1">
            <a:extLst>
              <a:ext uri="{FF2B5EF4-FFF2-40B4-BE49-F238E27FC236}">
                <a16:creationId xmlns:a16="http://schemas.microsoft.com/office/drawing/2014/main" id="{4FAE3F82-DE0F-4F1C-BD92-71BA03F36755}"/>
              </a:ext>
            </a:extLst>
          </p:cNvPr>
          <p:cNvPicPr>
            <a:picLocks noChangeAspect="1"/>
          </p:cNvPicPr>
          <p:nvPr/>
        </p:nvPicPr>
        <p:blipFill>
          <a:blip r:embed="rId4"/>
          <a:stretch>
            <a:fillRect/>
          </a:stretch>
        </p:blipFill>
        <p:spPr>
          <a:xfrm>
            <a:off x="162053" y="1200968"/>
            <a:ext cx="8319699" cy="5196532"/>
          </a:xfrm>
          <a:prstGeom prst="rect">
            <a:avLst/>
          </a:prstGeom>
        </p:spPr>
      </p:pic>
      <p:sp>
        <p:nvSpPr>
          <p:cNvPr id="8" name="CaixaDeTexto 7">
            <a:extLst>
              <a:ext uri="{FF2B5EF4-FFF2-40B4-BE49-F238E27FC236}">
                <a16:creationId xmlns:a16="http://schemas.microsoft.com/office/drawing/2014/main" id="{9CBDE6C3-054A-435A-99B8-EB68F697DA89}"/>
              </a:ext>
            </a:extLst>
          </p:cNvPr>
          <p:cNvSpPr txBox="1"/>
          <p:nvPr/>
        </p:nvSpPr>
        <p:spPr>
          <a:xfrm>
            <a:off x="2915818" y="6373539"/>
            <a:ext cx="3312364" cy="307777"/>
          </a:xfrm>
          <a:prstGeom prst="rect">
            <a:avLst/>
          </a:prstGeom>
          <a:noFill/>
        </p:spPr>
        <p:txBody>
          <a:bodyPr wrap="square" rtlCol="0">
            <a:spAutoFit/>
          </a:bodyPr>
          <a:lstStyle/>
          <a:p>
            <a:r>
              <a:rPr lang="es-ES" sz="1400" dirty="0"/>
              <a:t>Fuente: CCEE con Elaboración propia</a:t>
            </a:r>
          </a:p>
        </p:txBody>
      </p:sp>
    </p:spTree>
    <p:extLst>
      <p:ext uri="{BB962C8B-B14F-4D97-AF65-F5344CB8AC3E}">
        <p14:creationId xmlns:p14="http://schemas.microsoft.com/office/powerpoint/2010/main" val="34905248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7" name="CaixaDeTexto 6">
            <a:extLst>
              <a:ext uri="{FF2B5EF4-FFF2-40B4-BE49-F238E27FC236}">
                <a16:creationId xmlns:a16="http://schemas.microsoft.com/office/drawing/2014/main" id="{ADE9CDF7-A665-4A79-B7B1-6109DEBBB92A}"/>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Lecciones </a:t>
            </a:r>
          </a:p>
        </p:txBody>
      </p:sp>
      <p:sp>
        <p:nvSpPr>
          <p:cNvPr id="4" name="CaixaDeTexto 3">
            <a:extLst>
              <a:ext uri="{FF2B5EF4-FFF2-40B4-BE49-F238E27FC236}">
                <a16:creationId xmlns:a16="http://schemas.microsoft.com/office/drawing/2014/main" id="{24281FAD-AA20-4B6A-A138-52937046CEF5}"/>
              </a:ext>
            </a:extLst>
          </p:cNvPr>
          <p:cNvSpPr txBox="1"/>
          <p:nvPr/>
        </p:nvSpPr>
        <p:spPr>
          <a:xfrm>
            <a:off x="323528" y="836545"/>
            <a:ext cx="7955942" cy="3693319"/>
          </a:xfrm>
          <a:prstGeom prst="rect">
            <a:avLst/>
          </a:prstGeom>
          <a:noFill/>
        </p:spPr>
        <p:txBody>
          <a:bodyPr wrap="square" rtlCol="0">
            <a:spAutoFit/>
          </a:bodyPr>
          <a:lstStyle/>
          <a:p>
            <a:pPr algn="just"/>
            <a:r>
              <a:rPr lang="es-ES" dirty="0"/>
              <a:t>Brasil mantiene </a:t>
            </a:r>
            <a:r>
              <a:rPr lang="es-ES" b="1" dirty="0">
                <a:solidFill>
                  <a:schemeClr val="accent6">
                    <a:lumMod val="75000"/>
                  </a:schemeClr>
                </a:solidFill>
              </a:rPr>
              <a:t>señales claras de un compromiso a largo plazo con las energías renovables </a:t>
            </a:r>
            <a:r>
              <a:rPr lang="es-ES" dirty="0"/>
              <a:t>lo que es atractivo para el inversor. </a:t>
            </a:r>
          </a:p>
          <a:p>
            <a:pPr algn="just"/>
            <a:endParaRPr lang="es-ES" dirty="0"/>
          </a:p>
          <a:p>
            <a:pPr algn="just"/>
            <a:r>
              <a:rPr lang="es-ES" dirty="0"/>
              <a:t>Plan Decenal de Expansión de Energía (PDEE), da indicaciones claras a los desarrolladores sobre el futuro de las diferentes tecnologías de generación en el país. </a:t>
            </a:r>
          </a:p>
          <a:p>
            <a:pPr algn="just"/>
            <a:endParaRPr lang="es-ES" dirty="0"/>
          </a:p>
          <a:p>
            <a:pPr algn="just"/>
            <a:r>
              <a:rPr lang="es-ES" dirty="0"/>
              <a:t>Si bien no existe un calendario fijo……</a:t>
            </a:r>
          </a:p>
          <a:p>
            <a:pPr algn="just"/>
            <a:endParaRPr lang="es-ES" dirty="0"/>
          </a:p>
          <a:p>
            <a:pPr marL="285750" indent="-285750" algn="just">
              <a:buFont typeface="Wingdings" panose="05000000000000000000" pitchFamily="2" charset="2"/>
              <a:buChar char="Ø"/>
            </a:pPr>
            <a:r>
              <a:rPr lang="es-ES" dirty="0"/>
              <a:t>Desde el 2010 se convocan subastas exclusivas de fuentes alternativas;</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Desde 2009 se fomenta una progresiva participación de las renovables en las licitaciones de nueva capacidad junto al resto de tecnologías. </a:t>
            </a:r>
          </a:p>
        </p:txBody>
      </p:sp>
    </p:spTree>
    <p:extLst>
      <p:ext uri="{BB962C8B-B14F-4D97-AF65-F5344CB8AC3E}">
        <p14:creationId xmlns:p14="http://schemas.microsoft.com/office/powerpoint/2010/main" val="35377225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190948" y="1052274"/>
            <a:ext cx="8256315" cy="2308324"/>
          </a:xfrm>
          <a:prstGeom prst="rect">
            <a:avLst/>
          </a:prstGeom>
          <a:noFill/>
        </p:spPr>
        <p:txBody>
          <a:bodyPr wrap="square" rtlCol="0">
            <a:spAutoFit/>
          </a:bodyPr>
          <a:lstStyle/>
          <a:p>
            <a:pPr algn="just"/>
            <a:r>
              <a:rPr lang="es-ES" b="1" dirty="0">
                <a:solidFill>
                  <a:schemeClr val="accent6">
                    <a:lumMod val="75000"/>
                  </a:schemeClr>
                </a:solidFill>
              </a:rPr>
              <a:t>Las instituciones del sector energético brasileño gozan de capacidad de acción y autonomía de gestión.</a:t>
            </a:r>
          </a:p>
          <a:p>
            <a:pPr algn="just"/>
            <a:endParaRPr lang="es-ES" dirty="0"/>
          </a:p>
          <a:p>
            <a:pPr marL="285750" indent="-285750" algn="just">
              <a:buFont typeface="Wingdings" panose="05000000000000000000" pitchFamily="2" charset="2"/>
              <a:buChar char="Ø"/>
            </a:pPr>
            <a:r>
              <a:rPr lang="es-ES" dirty="0"/>
              <a:t>Sus obligaciones en la implementación de las subastas están claramente definidas y gozan de los recursos humanos, técnicos y financieros ;</a:t>
            </a:r>
          </a:p>
          <a:p>
            <a:pPr marL="285750" indent="-285750" algn="just">
              <a:buFont typeface="Wingdings" panose="05000000000000000000" pitchFamily="2" charset="2"/>
              <a:buChar char="Ø"/>
            </a:pPr>
            <a:endParaRPr lang="es-ES" dirty="0"/>
          </a:p>
          <a:p>
            <a:pPr marL="285750" indent="-285750" algn="just">
              <a:buFont typeface="Wingdings" panose="05000000000000000000" pitchFamily="2" charset="2"/>
              <a:buChar char="Ø"/>
            </a:pPr>
            <a:r>
              <a:rPr lang="es-ES" dirty="0"/>
              <a:t>Los costes administrativos de la subasta son repercutidos proporcionalmente entre los proyectos adjudicatarios. </a:t>
            </a:r>
            <a:endParaRPr lang="pt-BR" dirty="0"/>
          </a:p>
        </p:txBody>
      </p:sp>
      <p:sp>
        <p:nvSpPr>
          <p:cNvPr id="6" name="CaixaDeTexto 5">
            <a:extLst>
              <a:ext uri="{FF2B5EF4-FFF2-40B4-BE49-F238E27FC236}">
                <a16:creationId xmlns:a16="http://schemas.microsoft.com/office/drawing/2014/main" id="{2D4E32AC-A7B3-4A9A-9783-F26BB1C727EC}"/>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Lecciones</a:t>
            </a:r>
          </a:p>
        </p:txBody>
      </p:sp>
    </p:spTree>
    <p:extLst>
      <p:ext uri="{BB962C8B-B14F-4D97-AF65-F5344CB8AC3E}">
        <p14:creationId xmlns:p14="http://schemas.microsoft.com/office/powerpoint/2010/main" val="813425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6" name="CaixaDeTexto 5">
            <a:extLst>
              <a:ext uri="{FF2B5EF4-FFF2-40B4-BE49-F238E27FC236}">
                <a16:creationId xmlns:a16="http://schemas.microsoft.com/office/drawing/2014/main" id="{869B9BA7-529A-49B4-87F6-1031A840FEE9}"/>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Lecciones </a:t>
            </a:r>
          </a:p>
        </p:txBody>
      </p:sp>
      <p:sp>
        <p:nvSpPr>
          <p:cNvPr id="2" name="CaixaDeTexto 1">
            <a:extLst>
              <a:ext uri="{FF2B5EF4-FFF2-40B4-BE49-F238E27FC236}">
                <a16:creationId xmlns:a16="http://schemas.microsoft.com/office/drawing/2014/main" id="{9383CBC7-4754-4822-971F-4313383AF94E}"/>
              </a:ext>
            </a:extLst>
          </p:cNvPr>
          <p:cNvSpPr txBox="1"/>
          <p:nvPr/>
        </p:nvSpPr>
        <p:spPr>
          <a:xfrm>
            <a:off x="295653" y="1044516"/>
            <a:ext cx="8146741" cy="2031325"/>
          </a:xfrm>
          <a:prstGeom prst="rect">
            <a:avLst/>
          </a:prstGeom>
          <a:noFill/>
        </p:spPr>
        <p:txBody>
          <a:bodyPr wrap="square" rtlCol="0">
            <a:spAutoFit/>
          </a:bodyPr>
          <a:lstStyle/>
          <a:p>
            <a:pPr algn="just"/>
            <a:r>
              <a:rPr lang="es-ES" dirty="0"/>
              <a:t>Brasil es un ejemplo de que </a:t>
            </a:r>
            <a:r>
              <a:rPr lang="es-ES" b="1" dirty="0">
                <a:solidFill>
                  <a:schemeClr val="accent6">
                    <a:lumMod val="75000"/>
                  </a:schemeClr>
                </a:solidFill>
              </a:rPr>
              <a:t>el desarrollo de las energías renovables a gran escala no depende tanto de un instrumento de apoyo, si no de la combinación de varios y el diseño de los mismos</a:t>
            </a:r>
            <a:r>
              <a:rPr lang="es-ES" dirty="0"/>
              <a:t>. </a:t>
            </a:r>
          </a:p>
          <a:p>
            <a:pPr algn="just"/>
            <a:endParaRPr lang="es-ES" dirty="0"/>
          </a:p>
          <a:p>
            <a:pPr algn="just"/>
            <a:r>
              <a:rPr lang="es-ES" dirty="0"/>
              <a:t>El desarrollo a gran escala de proyectos y de una industria local se debe a la combinación de apoyo ofrecida desde el inicio y basada en: un contrato de venta de energía a largo plazo y acceso a financiación bonificada. </a:t>
            </a:r>
          </a:p>
        </p:txBody>
      </p:sp>
    </p:spTree>
    <p:extLst>
      <p:ext uri="{BB962C8B-B14F-4D97-AF65-F5344CB8AC3E}">
        <p14:creationId xmlns:p14="http://schemas.microsoft.com/office/powerpoint/2010/main" val="388403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5" name="CaixaDeTexto 4">
            <a:extLst>
              <a:ext uri="{FF2B5EF4-FFF2-40B4-BE49-F238E27FC236}">
                <a16:creationId xmlns:a16="http://schemas.microsoft.com/office/drawing/2014/main" id="{20E9D8A0-6D34-4C64-8371-D92AD5B2860D}"/>
              </a:ext>
            </a:extLst>
          </p:cNvPr>
          <p:cNvSpPr txBox="1"/>
          <p:nvPr/>
        </p:nvSpPr>
        <p:spPr>
          <a:xfrm>
            <a:off x="57094" y="124907"/>
            <a:ext cx="8817130" cy="523220"/>
          </a:xfrm>
          <a:prstGeom prst="rect">
            <a:avLst/>
          </a:prstGeom>
          <a:noFill/>
        </p:spPr>
        <p:txBody>
          <a:bodyPr wrap="square">
            <a:spAutoFit/>
          </a:bodyPr>
          <a:lstStyle/>
          <a:p>
            <a:pPr algn="ctr" eaLnBrk="0" hangingPunct="0">
              <a:spcBef>
                <a:spcPct val="20000"/>
              </a:spcBef>
              <a:buClr>
                <a:srgbClr val="0067AC"/>
              </a:buClr>
              <a:buSzPct val="90000"/>
              <a:defRPr/>
            </a:pPr>
            <a:r>
              <a:rPr lang="pt-BR" sz="2800" b="1" dirty="0" err="1">
                <a:solidFill>
                  <a:schemeClr val="accent6">
                    <a:lumMod val="75000"/>
                  </a:schemeClr>
                </a:solidFill>
                <a:latin typeface="Adobe Fan Heiti Std B" pitchFamily="34" charset="-128"/>
                <a:ea typeface="Adobe Fan Heiti Std B" pitchFamily="34" charset="-128"/>
                <a:cs typeface="Geneva"/>
              </a:rPr>
              <a:t>Evolución</a:t>
            </a:r>
            <a:r>
              <a:rPr lang="pt-BR" sz="2800" b="1" dirty="0">
                <a:solidFill>
                  <a:schemeClr val="accent6">
                    <a:lumMod val="75000"/>
                  </a:schemeClr>
                </a:solidFill>
                <a:latin typeface="Adobe Fan Heiti Std B" pitchFamily="34" charset="-128"/>
                <a:ea typeface="Adobe Fan Heiti Std B" pitchFamily="34" charset="-128"/>
                <a:cs typeface="Geneva"/>
              </a:rPr>
              <a:t> de </a:t>
            </a:r>
            <a:r>
              <a:rPr lang="pt-BR" sz="2800" b="1" dirty="0" err="1">
                <a:solidFill>
                  <a:schemeClr val="accent6">
                    <a:lumMod val="75000"/>
                  </a:schemeClr>
                </a:solidFill>
                <a:latin typeface="Adobe Fan Heiti Std B" pitchFamily="34" charset="-128"/>
                <a:ea typeface="Adobe Fan Heiti Std B" pitchFamily="34" charset="-128"/>
                <a:cs typeface="Geneva"/>
              </a:rPr>
              <a:t>los</a:t>
            </a:r>
            <a:r>
              <a:rPr lang="pt-BR" sz="2800" b="1" dirty="0">
                <a:solidFill>
                  <a:schemeClr val="accent6">
                    <a:lumMod val="75000"/>
                  </a:schemeClr>
                </a:solidFill>
                <a:latin typeface="Adobe Fan Heiti Std B" pitchFamily="34" charset="-128"/>
                <a:ea typeface="Adobe Fan Heiti Std B" pitchFamily="34" charset="-128"/>
                <a:cs typeface="Geneva"/>
              </a:rPr>
              <a:t> </a:t>
            </a:r>
            <a:r>
              <a:rPr lang="pt-BR" sz="2800" b="1" dirty="0" err="1">
                <a:solidFill>
                  <a:schemeClr val="accent6">
                    <a:lumMod val="75000"/>
                  </a:schemeClr>
                </a:solidFill>
                <a:latin typeface="Adobe Fan Heiti Std B" pitchFamily="34" charset="-128"/>
                <a:ea typeface="Adobe Fan Heiti Std B" pitchFamily="34" charset="-128"/>
                <a:cs typeface="Geneva"/>
              </a:rPr>
              <a:t>costes</a:t>
            </a:r>
            <a:endParaRPr lang="pt-BR" sz="2800" b="1" dirty="0">
              <a:solidFill>
                <a:schemeClr val="accent6">
                  <a:lumMod val="75000"/>
                </a:schemeClr>
              </a:solidFill>
              <a:latin typeface="Adobe Fan Heiti Std B" pitchFamily="34" charset="-128"/>
              <a:ea typeface="Adobe Fan Heiti Std B" pitchFamily="34" charset="-128"/>
              <a:cs typeface="Geneva"/>
            </a:endParaRPr>
          </a:p>
        </p:txBody>
      </p:sp>
      <p:pic>
        <p:nvPicPr>
          <p:cNvPr id="6" name="Imagem 5" descr="Uma imagem contendo texto, mapa&#10;&#10;Descrição gerada com muito alta confiança">
            <a:extLst>
              <a:ext uri="{FF2B5EF4-FFF2-40B4-BE49-F238E27FC236}">
                <a16:creationId xmlns:a16="http://schemas.microsoft.com/office/drawing/2014/main" id="{33EE84A8-C927-4EEE-BA2B-977A87649313}"/>
              </a:ext>
            </a:extLst>
          </p:cNvPr>
          <p:cNvPicPr/>
          <p:nvPr/>
        </p:nvPicPr>
        <p:blipFill>
          <a:blip r:embed="rId4" cstate="email">
            <a:extLst>
              <a:ext uri="{28A0092B-C50C-407E-A947-70E740481C1C}">
                <a14:useLocalDpi xmlns:a14="http://schemas.microsoft.com/office/drawing/2010/main"/>
              </a:ext>
            </a:extLst>
          </a:blip>
          <a:stretch>
            <a:fillRect/>
          </a:stretch>
        </p:blipFill>
        <p:spPr>
          <a:xfrm>
            <a:off x="53098" y="1433008"/>
            <a:ext cx="8551349" cy="5092336"/>
          </a:xfrm>
          <a:prstGeom prst="rect">
            <a:avLst/>
          </a:prstGeom>
        </p:spPr>
      </p:pic>
      <p:sp>
        <p:nvSpPr>
          <p:cNvPr id="7" name="Retângulo 6">
            <a:extLst>
              <a:ext uri="{FF2B5EF4-FFF2-40B4-BE49-F238E27FC236}">
                <a16:creationId xmlns:a16="http://schemas.microsoft.com/office/drawing/2014/main" id="{AC7740A1-2F93-40D5-AD7E-3BE1D7D55AC3}"/>
              </a:ext>
            </a:extLst>
          </p:cNvPr>
          <p:cNvSpPr/>
          <p:nvPr/>
        </p:nvSpPr>
        <p:spPr>
          <a:xfrm>
            <a:off x="3772494" y="1063676"/>
            <a:ext cx="1569660" cy="369332"/>
          </a:xfrm>
          <a:prstGeom prst="rect">
            <a:avLst/>
          </a:prstGeom>
        </p:spPr>
        <p:txBody>
          <a:bodyPr wrap="none">
            <a:spAutoFit/>
          </a:bodyPr>
          <a:lstStyle/>
          <a:p>
            <a:r>
              <a:rPr lang="pt-BR" b="1" u="sng" dirty="0">
                <a:solidFill>
                  <a:schemeClr val="tx1">
                    <a:lumMod val="75000"/>
                    <a:lumOff val="25000"/>
                  </a:schemeClr>
                </a:solidFill>
                <a:ea typeface="Kozuka Gothic Pro M" pitchFamily="34" charset="-128"/>
                <a:cs typeface="Arial" panose="020B0604020202020204" pitchFamily="34" charset="0"/>
              </a:rPr>
              <a:t>Subastas FV</a:t>
            </a:r>
            <a:endParaRPr lang="pt-BR" b="1" u="sng" dirty="0">
              <a:cs typeface="Arial" panose="020B0604020202020204" pitchFamily="34" charset="0"/>
            </a:endParaRPr>
          </a:p>
        </p:txBody>
      </p:sp>
      <p:sp>
        <p:nvSpPr>
          <p:cNvPr id="8" name="Retângulo 7">
            <a:extLst>
              <a:ext uri="{FF2B5EF4-FFF2-40B4-BE49-F238E27FC236}">
                <a16:creationId xmlns:a16="http://schemas.microsoft.com/office/drawing/2014/main" id="{9A4037EA-F94F-440E-9F51-81D3342AD200}"/>
              </a:ext>
            </a:extLst>
          </p:cNvPr>
          <p:cNvSpPr/>
          <p:nvPr/>
        </p:nvSpPr>
        <p:spPr>
          <a:xfrm>
            <a:off x="6588224" y="6533075"/>
            <a:ext cx="1798506" cy="307777"/>
          </a:xfrm>
          <a:prstGeom prst="rect">
            <a:avLst/>
          </a:prstGeom>
        </p:spPr>
        <p:txBody>
          <a:bodyPr wrap="none">
            <a:spAutoFit/>
          </a:bodyPr>
          <a:lstStyle/>
          <a:p>
            <a:r>
              <a:rPr lang="pt-BR" sz="1400" i="1" dirty="0">
                <a:latin typeface="Cambria" panose="02040503050406030204" pitchFamily="18" charset="0"/>
                <a:ea typeface="Times New Roman" panose="02020603050405020304" pitchFamily="18" charset="0"/>
                <a:cs typeface="Times New Roman" panose="02020603050405020304" pitchFamily="18" charset="0"/>
              </a:rPr>
              <a:t>Fonte: (REN21, 2017)</a:t>
            </a:r>
            <a:endParaRPr lang="pt-BR" sz="1400" dirty="0"/>
          </a:p>
        </p:txBody>
      </p:sp>
    </p:spTree>
    <p:extLst>
      <p:ext uri="{BB962C8B-B14F-4D97-AF65-F5344CB8AC3E}">
        <p14:creationId xmlns:p14="http://schemas.microsoft.com/office/powerpoint/2010/main" val="22476505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2" name="CaixaDeTexto 1">
            <a:extLst>
              <a:ext uri="{FF2B5EF4-FFF2-40B4-BE49-F238E27FC236}">
                <a16:creationId xmlns:a16="http://schemas.microsoft.com/office/drawing/2014/main" id="{939D0DFB-0B75-4F89-8AB3-48DF87282A0A}"/>
              </a:ext>
            </a:extLst>
          </p:cNvPr>
          <p:cNvSpPr txBox="1"/>
          <p:nvPr/>
        </p:nvSpPr>
        <p:spPr>
          <a:xfrm>
            <a:off x="539552" y="1484784"/>
            <a:ext cx="7200800" cy="1584176"/>
          </a:xfrm>
          <a:prstGeom prst="rect">
            <a:avLst/>
          </a:prstGeom>
          <a:noFill/>
        </p:spPr>
        <p:txBody>
          <a:bodyPr wrap="square" rtlCol="0">
            <a:spAutoFit/>
          </a:bodyPr>
          <a:lstStyle/>
          <a:p>
            <a:endParaRPr lang="es-ES" dirty="0"/>
          </a:p>
        </p:txBody>
      </p:sp>
      <p:sp>
        <p:nvSpPr>
          <p:cNvPr id="4" name="CaixaDeTexto 3">
            <a:extLst>
              <a:ext uri="{FF2B5EF4-FFF2-40B4-BE49-F238E27FC236}">
                <a16:creationId xmlns:a16="http://schemas.microsoft.com/office/drawing/2014/main" id="{155FDC7A-8653-4B3C-BB55-BAE4AF0D671C}"/>
              </a:ext>
            </a:extLst>
          </p:cNvPr>
          <p:cNvSpPr txBox="1"/>
          <p:nvPr/>
        </p:nvSpPr>
        <p:spPr>
          <a:xfrm>
            <a:off x="533526" y="688042"/>
            <a:ext cx="7908867" cy="4247317"/>
          </a:xfrm>
          <a:prstGeom prst="rect">
            <a:avLst/>
          </a:prstGeom>
          <a:noFill/>
        </p:spPr>
        <p:txBody>
          <a:bodyPr wrap="square" rtlCol="0">
            <a:spAutoFit/>
          </a:bodyPr>
          <a:lstStyle/>
          <a:p>
            <a:endParaRPr lang="es-ES" dirty="0"/>
          </a:p>
          <a:p>
            <a:pPr algn="just"/>
            <a:r>
              <a:rPr lang="es-ES" b="1" dirty="0">
                <a:solidFill>
                  <a:schemeClr val="accent6">
                    <a:lumMod val="75000"/>
                  </a:schemeClr>
                </a:solidFill>
              </a:rPr>
              <a:t>Reducción de coste</a:t>
            </a:r>
            <a:r>
              <a:rPr lang="es-ES" dirty="0"/>
              <a:t>. Incrementar la competencia entre tecnologías sea por medio de subastas neutras o específicas;</a:t>
            </a:r>
          </a:p>
          <a:p>
            <a:pPr algn="just"/>
            <a:endParaRPr lang="es-ES" dirty="0"/>
          </a:p>
          <a:p>
            <a:pPr algn="just"/>
            <a:r>
              <a:rPr lang="es-ES" b="1" dirty="0">
                <a:solidFill>
                  <a:schemeClr val="accent6">
                    <a:lumMod val="75000"/>
                  </a:schemeClr>
                </a:solidFill>
              </a:rPr>
              <a:t>Acceso a red</a:t>
            </a:r>
            <a:r>
              <a:rPr lang="es-ES" dirty="0"/>
              <a:t>. Mejora de la coordinación entre el desarrollo de infraestructura de transmisión y de generación. </a:t>
            </a:r>
          </a:p>
          <a:p>
            <a:pPr algn="just"/>
            <a:endParaRPr lang="es-ES" dirty="0"/>
          </a:p>
          <a:p>
            <a:pPr algn="just"/>
            <a:r>
              <a:rPr lang="es-ES" b="1" dirty="0">
                <a:solidFill>
                  <a:schemeClr val="accent6">
                    <a:lumMod val="75000"/>
                  </a:schemeClr>
                </a:solidFill>
              </a:rPr>
              <a:t>Reducción de los riesgos por desvíos respecto a la generación esperada</a:t>
            </a:r>
            <a:r>
              <a:rPr lang="es-ES" b="1" dirty="0"/>
              <a:t>. </a:t>
            </a:r>
            <a:r>
              <a:rPr lang="es-ES" dirty="0"/>
              <a:t>Desde el 2013: (i) el periodo de ajuste entre energía contratada y generada pasa de ser mensual a anual; (</a:t>
            </a:r>
            <a:r>
              <a:rPr lang="es-ES" dirty="0" err="1"/>
              <a:t>ii</a:t>
            </a:r>
            <a:r>
              <a:rPr lang="es-ES" dirty="0"/>
              <a:t>) dentro de unos límites se permite pasar las desviaciones al año siguiente; (</a:t>
            </a:r>
            <a:r>
              <a:rPr lang="es-ES" dirty="0" err="1"/>
              <a:t>iii</a:t>
            </a:r>
            <a:r>
              <a:rPr lang="es-ES" dirty="0"/>
              <a:t>) cada cuatro años se ajusta la generación contratada con el histórico de generación; (</a:t>
            </a:r>
            <a:r>
              <a:rPr lang="es-ES" dirty="0" err="1"/>
              <a:t>iv</a:t>
            </a:r>
            <a:r>
              <a:rPr lang="es-ES" dirty="0"/>
              <a:t>) los contratos, para la tecnología eólica, pasan a realizarse sobre estimaciones más conservadores del recurso (P90) frente a (P50) </a:t>
            </a:r>
          </a:p>
          <a:p>
            <a:endParaRPr lang="es-ES" dirty="0"/>
          </a:p>
        </p:txBody>
      </p:sp>
      <p:sp>
        <p:nvSpPr>
          <p:cNvPr id="9" name="CaixaDeTexto 8">
            <a:extLst>
              <a:ext uri="{FF2B5EF4-FFF2-40B4-BE49-F238E27FC236}">
                <a16:creationId xmlns:a16="http://schemas.microsoft.com/office/drawing/2014/main" id="{426AC7D5-F8A7-43C4-89DE-3EF5E106C6FF}"/>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Lecciones</a:t>
            </a:r>
          </a:p>
        </p:txBody>
      </p:sp>
    </p:spTree>
    <p:extLst>
      <p:ext uri="{BB962C8B-B14F-4D97-AF65-F5344CB8AC3E}">
        <p14:creationId xmlns:p14="http://schemas.microsoft.com/office/powerpoint/2010/main" val="2553245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2" name="CaixaDeTexto 1">
            <a:extLst>
              <a:ext uri="{FF2B5EF4-FFF2-40B4-BE49-F238E27FC236}">
                <a16:creationId xmlns:a16="http://schemas.microsoft.com/office/drawing/2014/main" id="{939D0DFB-0B75-4F89-8AB3-48DF87282A0A}"/>
              </a:ext>
            </a:extLst>
          </p:cNvPr>
          <p:cNvSpPr txBox="1"/>
          <p:nvPr/>
        </p:nvSpPr>
        <p:spPr>
          <a:xfrm>
            <a:off x="530987" y="1044516"/>
            <a:ext cx="7911408" cy="5632311"/>
          </a:xfrm>
          <a:prstGeom prst="rect">
            <a:avLst/>
          </a:prstGeom>
          <a:noFill/>
        </p:spPr>
        <p:txBody>
          <a:bodyPr wrap="square" rtlCol="0">
            <a:spAutoFit/>
          </a:bodyPr>
          <a:lstStyle/>
          <a:p>
            <a:pPr algn="just"/>
            <a:r>
              <a:rPr lang="es-ES" dirty="0"/>
              <a:t>Brasil </a:t>
            </a:r>
            <a:r>
              <a:rPr lang="es-ES" b="1" dirty="0">
                <a:solidFill>
                  <a:schemeClr val="accent6">
                    <a:lumMod val="75000"/>
                  </a:schemeClr>
                </a:solidFill>
              </a:rPr>
              <a:t>ha conseguido atraer y crear muchas empresas resultando un mercado muy competitivo para a energía eólica</a:t>
            </a:r>
            <a:r>
              <a:rPr lang="es-ES" dirty="0"/>
              <a:t>: </a:t>
            </a:r>
          </a:p>
          <a:p>
            <a:pPr algn="just"/>
            <a:endParaRPr lang="es-ES" dirty="0"/>
          </a:p>
          <a:p>
            <a:pPr marL="285750" indent="-285750" algn="just">
              <a:buFont typeface="Wingdings" panose="05000000000000000000" pitchFamily="2" charset="2"/>
              <a:buChar char="Ø"/>
            </a:pPr>
            <a:r>
              <a:rPr lang="es-ES" dirty="0"/>
              <a:t>factores de atracción más valorados es la </a:t>
            </a:r>
            <a:r>
              <a:rPr lang="es-ES" b="1" dirty="0">
                <a:solidFill>
                  <a:schemeClr val="accent6">
                    <a:lumMod val="75000"/>
                  </a:schemeClr>
                </a:solidFill>
              </a:rPr>
              <a:t>firma de contratos a largo plazo y la actualización anual de la tarifa en función del índice de precios al consumo</a:t>
            </a:r>
            <a:r>
              <a:rPr lang="es-ES" dirty="0"/>
              <a:t>. Estos contratos son posibles por la obligación legal que tiene la distribuidora de repercutir el coste en la tarifa final al consumidor. </a:t>
            </a:r>
          </a:p>
          <a:p>
            <a:pPr algn="just"/>
            <a:endParaRPr lang="es-ES" dirty="0"/>
          </a:p>
          <a:p>
            <a:pPr marL="285750" indent="-285750" algn="just">
              <a:buFont typeface="Wingdings" panose="05000000000000000000" pitchFamily="2" charset="2"/>
              <a:buChar char="Ø"/>
            </a:pPr>
            <a:r>
              <a:rPr lang="es-ES" dirty="0"/>
              <a:t>La primera fase de </a:t>
            </a:r>
            <a:r>
              <a:rPr lang="es-ES" b="1" dirty="0">
                <a:solidFill>
                  <a:schemeClr val="accent6">
                    <a:lumMod val="75000"/>
                  </a:schemeClr>
                </a:solidFill>
              </a:rPr>
              <a:t>la subasta híbrida</a:t>
            </a:r>
            <a:r>
              <a:rPr lang="es-ES" dirty="0"/>
              <a:t>, dinámica descendente, ha demostrado ser eficaz para descubrir los precios. La segunda fase de sobre cerrado </a:t>
            </a:r>
            <a:r>
              <a:rPr lang="es-ES" b="1" dirty="0">
                <a:solidFill>
                  <a:schemeClr val="accent6">
                    <a:lumMod val="75000"/>
                  </a:schemeClr>
                </a:solidFill>
              </a:rPr>
              <a:t>asegura la competencia entre los oferentes</a:t>
            </a:r>
            <a:r>
              <a:rPr lang="es-ES" dirty="0"/>
              <a:t>. En estos sistemas, para conseguir reducir los precios ha resultado ser más importante el asegurar mucha competencia antes que establecer precios techo (de salida) bajos.</a:t>
            </a:r>
          </a:p>
          <a:p>
            <a:pPr algn="just"/>
            <a:endParaRPr lang="es-ES" dirty="0"/>
          </a:p>
          <a:p>
            <a:pPr algn="just"/>
            <a:r>
              <a:rPr lang="es-ES" dirty="0"/>
              <a:t> La experiencia con precios techo cercanos al coste marginal de los proyectos ha sido una reducción de la competencia con muchos promotores abandonando inmediatamente y otros simplemente ofreciendo el precio techo (Elizondo, y otros, 2014). </a:t>
            </a:r>
          </a:p>
        </p:txBody>
      </p:sp>
      <p:sp>
        <p:nvSpPr>
          <p:cNvPr id="8" name="CaixaDeTexto 7">
            <a:extLst>
              <a:ext uri="{FF2B5EF4-FFF2-40B4-BE49-F238E27FC236}">
                <a16:creationId xmlns:a16="http://schemas.microsoft.com/office/drawing/2014/main" id="{AF1EB4E7-F63D-4E27-842F-6B2B2A7B4F1D}"/>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Lecciones</a:t>
            </a:r>
          </a:p>
        </p:txBody>
      </p:sp>
    </p:spTree>
    <p:extLst>
      <p:ext uri="{BB962C8B-B14F-4D97-AF65-F5344CB8AC3E}">
        <p14:creationId xmlns:p14="http://schemas.microsoft.com/office/powerpoint/2010/main" val="2556678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6" name="CaixaDeTexto 5">
            <a:extLst>
              <a:ext uri="{FF2B5EF4-FFF2-40B4-BE49-F238E27FC236}">
                <a16:creationId xmlns:a16="http://schemas.microsoft.com/office/drawing/2014/main" id="{869B9BA7-529A-49B4-87F6-1031A840FEE9}"/>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Barreras/Retrasos</a:t>
            </a:r>
          </a:p>
        </p:txBody>
      </p:sp>
      <p:sp>
        <p:nvSpPr>
          <p:cNvPr id="2" name="CaixaDeTexto 1">
            <a:extLst>
              <a:ext uri="{FF2B5EF4-FFF2-40B4-BE49-F238E27FC236}">
                <a16:creationId xmlns:a16="http://schemas.microsoft.com/office/drawing/2014/main" id="{939D0DFB-0B75-4F89-8AB3-48DF87282A0A}"/>
              </a:ext>
            </a:extLst>
          </p:cNvPr>
          <p:cNvSpPr txBox="1"/>
          <p:nvPr/>
        </p:nvSpPr>
        <p:spPr>
          <a:xfrm>
            <a:off x="539552" y="1484784"/>
            <a:ext cx="7200800" cy="1584176"/>
          </a:xfrm>
          <a:prstGeom prst="rect">
            <a:avLst/>
          </a:prstGeom>
          <a:noFill/>
        </p:spPr>
        <p:txBody>
          <a:bodyPr wrap="square" rtlCol="0">
            <a:spAutoFit/>
          </a:bodyPr>
          <a:lstStyle/>
          <a:p>
            <a:endParaRPr lang="es-ES" dirty="0"/>
          </a:p>
        </p:txBody>
      </p:sp>
      <p:sp>
        <p:nvSpPr>
          <p:cNvPr id="4" name="CaixaDeTexto 3">
            <a:extLst>
              <a:ext uri="{FF2B5EF4-FFF2-40B4-BE49-F238E27FC236}">
                <a16:creationId xmlns:a16="http://schemas.microsoft.com/office/drawing/2014/main" id="{B8CCA4D8-9E5F-4077-AA26-54B59D933F8D}"/>
              </a:ext>
            </a:extLst>
          </p:cNvPr>
          <p:cNvSpPr txBox="1"/>
          <p:nvPr/>
        </p:nvSpPr>
        <p:spPr>
          <a:xfrm>
            <a:off x="323094" y="1044516"/>
            <a:ext cx="8119301" cy="3970318"/>
          </a:xfrm>
          <a:prstGeom prst="rect">
            <a:avLst/>
          </a:prstGeom>
          <a:noFill/>
        </p:spPr>
        <p:txBody>
          <a:bodyPr wrap="square" rtlCol="0">
            <a:spAutoFit/>
          </a:bodyPr>
          <a:lstStyle/>
          <a:p>
            <a:pPr algn="just"/>
            <a:r>
              <a:rPr lang="es-ES" b="1" dirty="0">
                <a:solidFill>
                  <a:schemeClr val="accent6">
                    <a:lumMod val="75000"/>
                  </a:schemeClr>
                </a:solidFill>
              </a:rPr>
              <a:t>A pesar de la adaptación en el diseño de las subastas los retrasos son normales </a:t>
            </a:r>
            <a:r>
              <a:rPr lang="es-ES" dirty="0"/>
              <a:t>principalmente debidos a las interconexiones eléctricas y la tramitación administrativa. </a:t>
            </a:r>
          </a:p>
          <a:p>
            <a:pPr algn="just"/>
            <a:endParaRPr lang="es-ES" dirty="0"/>
          </a:p>
          <a:p>
            <a:pPr algn="just"/>
            <a:r>
              <a:rPr lang="es-ES" dirty="0"/>
              <a:t>Para participar se necesita la </a:t>
            </a:r>
            <a:r>
              <a:rPr lang="es-ES" b="1" dirty="0">
                <a:solidFill>
                  <a:schemeClr val="accent6">
                    <a:lumMod val="75000"/>
                  </a:schemeClr>
                </a:solidFill>
              </a:rPr>
              <a:t>licencia previa ambiental y un acceso a la red</a:t>
            </a:r>
            <a:r>
              <a:rPr lang="es-ES" dirty="0"/>
              <a:t>, pero para poder construir el parque se necesita la </a:t>
            </a:r>
            <a:r>
              <a:rPr lang="es-ES" b="1" dirty="0">
                <a:solidFill>
                  <a:schemeClr val="accent6">
                    <a:lumMod val="75000"/>
                  </a:schemeClr>
                </a:solidFill>
              </a:rPr>
              <a:t>licencia de instalación y el permiso de conexión</a:t>
            </a:r>
            <a:r>
              <a:rPr lang="es-ES" dirty="0"/>
              <a:t>, tramites que pueden llevar más de dos años. </a:t>
            </a:r>
          </a:p>
          <a:p>
            <a:pPr algn="just"/>
            <a:endParaRPr lang="es-ES" dirty="0"/>
          </a:p>
          <a:p>
            <a:pPr algn="just"/>
            <a:r>
              <a:rPr lang="es-ES" dirty="0"/>
              <a:t>La no inclusión de requisitos de reputación técnica para la presentación de ofertas permite aumentar la competencia y una creciente participación de empresas locales, </a:t>
            </a:r>
            <a:r>
              <a:rPr lang="es-ES" b="1" dirty="0">
                <a:solidFill>
                  <a:schemeClr val="accent6">
                    <a:lumMod val="75000"/>
                  </a:schemeClr>
                </a:solidFill>
              </a:rPr>
              <a:t>pero es una causa de retrasos debido a la inadecuada gestión de los proyectos</a:t>
            </a:r>
            <a:r>
              <a:rPr lang="es-ES" dirty="0"/>
              <a:t> y la dificultad de cerrar la financiación por falta de un historial financiero comprobado. </a:t>
            </a:r>
          </a:p>
        </p:txBody>
      </p:sp>
    </p:spTree>
    <p:extLst>
      <p:ext uri="{BB962C8B-B14F-4D97-AF65-F5344CB8AC3E}">
        <p14:creationId xmlns:p14="http://schemas.microsoft.com/office/powerpoint/2010/main" val="14189160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6" name="CaixaDeTexto 5">
            <a:extLst>
              <a:ext uri="{FF2B5EF4-FFF2-40B4-BE49-F238E27FC236}">
                <a16:creationId xmlns:a16="http://schemas.microsoft.com/office/drawing/2014/main" id="{869B9BA7-529A-49B4-87F6-1031A840FEE9}"/>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Barreras/Variación del dólar</a:t>
            </a:r>
          </a:p>
        </p:txBody>
      </p:sp>
      <p:sp>
        <p:nvSpPr>
          <p:cNvPr id="2" name="CaixaDeTexto 1">
            <a:extLst>
              <a:ext uri="{FF2B5EF4-FFF2-40B4-BE49-F238E27FC236}">
                <a16:creationId xmlns:a16="http://schemas.microsoft.com/office/drawing/2014/main" id="{939D0DFB-0B75-4F89-8AB3-48DF87282A0A}"/>
              </a:ext>
            </a:extLst>
          </p:cNvPr>
          <p:cNvSpPr txBox="1"/>
          <p:nvPr/>
        </p:nvSpPr>
        <p:spPr>
          <a:xfrm>
            <a:off x="539552" y="1484784"/>
            <a:ext cx="7200800" cy="1584176"/>
          </a:xfrm>
          <a:prstGeom prst="rect">
            <a:avLst/>
          </a:prstGeom>
          <a:noFill/>
        </p:spPr>
        <p:txBody>
          <a:bodyPr wrap="square" rtlCol="0">
            <a:spAutoFit/>
          </a:bodyPr>
          <a:lstStyle/>
          <a:p>
            <a:endParaRPr lang="es-ES" dirty="0"/>
          </a:p>
        </p:txBody>
      </p:sp>
      <p:sp>
        <p:nvSpPr>
          <p:cNvPr id="4" name="CaixaDeTexto 3">
            <a:extLst>
              <a:ext uri="{FF2B5EF4-FFF2-40B4-BE49-F238E27FC236}">
                <a16:creationId xmlns:a16="http://schemas.microsoft.com/office/drawing/2014/main" id="{B317DBB4-9E21-48B5-9F13-12D75028E91A}"/>
              </a:ext>
            </a:extLst>
          </p:cNvPr>
          <p:cNvSpPr txBox="1"/>
          <p:nvPr/>
        </p:nvSpPr>
        <p:spPr>
          <a:xfrm>
            <a:off x="539552" y="1268760"/>
            <a:ext cx="7704856" cy="3139321"/>
          </a:xfrm>
          <a:prstGeom prst="rect">
            <a:avLst/>
          </a:prstGeom>
          <a:noFill/>
        </p:spPr>
        <p:txBody>
          <a:bodyPr wrap="square" rtlCol="0">
            <a:spAutoFit/>
          </a:bodyPr>
          <a:lstStyle/>
          <a:p>
            <a:pPr algn="just"/>
            <a:r>
              <a:rPr lang="es-ES" b="1" dirty="0">
                <a:solidFill>
                  <a:schemeClr val="accent6">
                    <a:lumMod val="75000"/>
                  </a:schemeClr>
                </a:solidFill>
              </a:rPr>
              <a:t>Con los contratos en moneda local, el l mercado es influenciado por las variaciones de cotización del Real brasileño</a:t>
            </a:r>
            <a:r>
              <a:rPr lang="es-ES" dirty="0">
                <a:solidFill>
                  <a:schemeClr val="accent6">
                    <a:lumMod val="75000"/>
                  </a:schemeClr>
                </a:solidFill>
              </a:rPr>
              <a:t>. </a:t>
            </a:r>
          </a:p>
          <a:p>
            <a:pPr algn="just"/>
            <a:endParaRPr lang="es-ES" dirty="0"/>
          </a:p>
          <a:p>
            <a:pPr algn="just"/>
            <a:r>
              <a:rPr lang="es-ES" dirty="0"/>
              <a:t>Al inicio el desarrollo de proyectos eólicos se vio beneficiado por la apreciación del Real, en los últimos tiempos el efecto es el contrario, causando incremento en el coste de los equipos y servicios importados.</a:t>
            </a:r>
          </a:p>
          <a:p>
            <a:pPr algn="just"/>
            <a:endParaRPr lang="es-ES" dirty="0"/>
          </a:p>
          <a:p>
            <a:pPr algn="just"/>
            <a:r>
              <a:rPr lang="es-ES" dirty="0"/>
              <a:t>En el caso de la eólica el impacto ha sido menor ya que en la actualidad la mayoría de equipos son comprados a fabricantes locales en moneda local, pero en la fotovoltaica ha impedido el desarrollo de muchos proyectos adjudicados </a:t>
            </a:r>
          </a:p>
        </p:txBody>
      </p:sp>
    </p:spTree>
    <p:extLst>
      <p:ext uri="{BB962C8B-B14F-4D97-AF65-F5344CB8AC3E}">
        <p14:creationId xmlns:p14="http://schemas.microsoft.com/office/powerpoint/2010/main" val="15260588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6" name="CaixaDeTexto 5">
            <a:extLst>
              <a:ext uri="{FF2B5EF4-FFF2-40B4-BE49-F238E27FC236}">
                <a16:creationId xmlns:a16="http://schemas.microsoft.com/office/drawing/2014/main" id="{869B9BA7-529A-49B4-87F6-1031A840FEE9}"/>
              </a:ext>
            </a:extLst>
          </p:cNvPr>
          <p:cNvSpPr txBox="1"/>
          <p:nvPr/>
        </p:nvSpPr>
        <p:spPr>
          <a:xfrm>
            <a:off x="485147" y="260648"/>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Barreras/Financiación</a:t>
            </a:r>
          </a:p>
        </p:txBody>
      </p:sp>
      <p:sp>
        <p:nvSpPr>
          <p:cNvPr id="2" name="CaixaDeTexto 1">
            <a:extLst>
              <a:ext uri="{FF2B5EF4-FFF2-40B4-BE49-F238E27FC236}">
                <a16:creationId xmlns:a16="http://schemas.microsoft.com/office/drawing/2014/main" id="{939D0DFB-0B75-4F89-8AB3-48DF87282A0A}"/>
              </a:ext>
            </a:extLst>
          </p:cNvPr>
          <p:cNvSpPr txBox="1"/>
          <p:nvPr/>
        </p:nvSpPr>
        <p:spPr>
          <a:xfrm>
            <a:off x="539552" y="1484784"/>
            <a:ext cx="7200800" cy="1584176"/>
          </a:xfrm>
          <a:prstGeom prst="rect">
            <a:avLst/>
          </a:prstGeom>
          <a:noFill/>
        </p:spPr>
        <p:txBody>
          <a:bodyPr wrap="square" rtlCol="0">
            <a:spAutoFit/>
          </a:bodyPr>
          <a:lstStyle/>
          <a:p>
            <a:endParaRPr lang="es-ES" dirty="0"/>
          </a:p>
        </p:txBody>
      </p:sp>
      <p:sp>
        <p:nvSpPr>
          <p:cNvPr id="4" name="CaixaDeTexto 3">
            <a:extLst>
              <a:ext uri="{FF2B5EF4-FFF2-40B4-BE49-F238E27FC236}">
                <a16:creationId xmlns:a16="http://schemas.microsoft.com/office/drawing/2014/main" id="{B317DBB4-9E21-48B5-9F13-12D75028E91A}"/>
              </a:ext>
            </a:extLst>
          </p:cNvPr>
          <p:cNvSpPr txBox="1"/>
          <p:nvPr/>
        </p:nvSpPr>
        <p:spPr>
          <a:xfrm>
            <a:off x="539552" y="1268760"/>
            <a:ext cx="7704856" cy="3970318"/>
          </a:xfrm>
          <a:prstGeom prst="rect">
            <a:avLst/>
          </a:prstGeom>
          <a:noFill/>
        </p:spPr>
        <p:txBody>
          <a:bodyPr wrap="square" rtlCol="0">
            <a:spAutoFit/>
          </a:bodyPr>
          <a:lstStyle/>
          <a:p>
            <a:pPr algn="just"/>
            <a:r>
              <a:rPr lang="es-ES" b="1" dirty="0">
                <a:solidFill>
                  <a:schemeClr val="accent6">
                    <a:lumMod val="75000"/>
                  </a:schemeClr>
                </a:solidFill>
              </a:rPr>
              <a:t>La financiación del BNDES se ha convertido en un elemento clave para poder presentar una oferta competitiva</a:t>
            </a:r>
            <a:r>
              <a:rPr lang="es-ES" dirty="0">
                <a:solidFill>
                  <a:schemeClr val="accent6">
                    <a:lumMod val="75000"/>
                  </a:schemeClr>
                </a:solidFill>
              </a:rPr>
              <a:t>. </a:t>
            </a:r>
          </a:p>
          <a:p>
            <a:pPr algn="just"/>
            <a:endParaRPr lang="es-ES" dirty="0"/>
          </a:p>
          <a:p>
            <a:pPr algn="just"/>
            <a:r>
              <a:rPr lang="es-ES" dirty="0"/>
              <a:t>BNDES abarata la financiación, sin embargo hay dudas si tendrá la capacidad financiera suficiente para todo el desarrollo eólico y fotovoltaico previsto o, si ante una inflación creciente en el país terminará restringiendo el crédito. </a:t>
            </a:r>
          </a:p>
          <a:p>
            <a:pPr algn="just"/>
            <a:endParaRPr lang="es-ES" dirty="0"/>
          </a:p>
          <a:p>
            <a:pPr algn="just"/>
            <a:r>
              <a:rPr lang="es-ES" dirty="0"/>
              <a:t>Algunos retrasos en la puesta en marcha se han debido a la insuficiente celeridad de BNDES en conceder la financiación (Donoso, 2012). </a:t>
            </a:r>
          </a:p>
          <a:p>
            <a:pPr algn="just"/>
            <a:endParaRPr lang="es-ES" dirty="0"/>
          </a:p>
          <a:p>
            <a:pPr algn="just"/>
            <a:r>
              <a:rPr lang="es-ES" dirty="0"/>
              <a:t>O elemento más controvertido de la financiación del BNDES son las condiciones de contenido local obligatorio que llevan aparejadas un incremento del coste del proyecto (OECD, 2015). </a:t>
            </a:r>
          </a:p>
        </p:txBody>
      </p:sp>
    </p:spTree>
    <p:extLst>
      <p:ext uri="{BB962C8B-B14F-4D97-AF65-F5344CB8AC3E}">
        <p14:creationId xmlns:p14="http://schemas.microsoft.com/office/powerpoint/2010/main" val="14715388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6" name="CaixaDeTexto 5">
            <a:extLst>
              <a:ext uri="{FF2B5EF4-FFF2-40B4-BE49-F238E27FC236}">
                <a16:creationId xmlns:a16="http://schemas.microsoft.com/office/drawing/2014/main" id="{869B9BA7-529A-49B4-87F6-1031A840FEE9}"/>
              </a:ext>
            </a:extLst>
          </p:cNvPr>
          <p:cNvSpPr txBox="1"/>
          <p:nvPr/>
        </p:nvSpPr>
        <p:spPr>
          <a:xfrm>
            <a:off x="404120" y="332656"/>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Conclusiones</a:t>
            </a:r>
          </a:p>
        </p:txBody>
      </p:sp>
      <p:sp>
        <p:nvSpPr>
          <p:cNvPr id="2" name="CaixaDeTexto 1">
            <a:extLst>
              <a:ext uri="{FF2B5EF4-FFF2-40B4-BE49-F238E27FC236}">
                <a16:creationId xmlns:a16="http://schemas.microsoft.com/office/drawing/2014/main" id="{40B9832C-1CCF-4E1E-B6EE-CC4A63F390EE}"/>
              </a:ext>
            </a:extLst>
          </p:cNvPr>
          <p:cNvSpPr txBox="1"/>
          <p:nvPr/>
        </p:nvSpPr>
        <p:spPr>
          <a:xfrm>
            <a:off x="213620" y="980728"/>
            <a:ext cx="8319411" cy="4801314"/>
          </a:xfrm>
          <a:prstGeom prst="rect">
            <a:avLst/>
          </a:prstGeom>
          <a:noFill/>
        </p:spPr>
        <p:txBody>
          <a:bodyPr wrap="square" rtlCol="0">
            <a:spAutoFit/>
          </a:bodyPr>
          <a:lstStyle/>
          <a:p>
            <a:pPr algn="just"/>
            <a:r>
              <a:rPr lang="es-ES" dirty="0"/>
              <a:t>Brasil ha sabido materializar el alto atractivo de ser un mercado grande, en expansión y con importantes recursos energéticos para abastecer la demanda de electricidad de manera diversificada y baja en carbono. </a:t>
            </a:r>
          </a:p>
          <a:p>
            <a:pPr algn="just"/>
            <a:endParaRPr lang="es-ES" dirty="0"/>
          </a:p>
          <a:p>
            <a:pPr algn="just"/>
            <a:r>
              <a:rPr lang="es-ES" dirty="0"/>
              <a:t>Brasil ha continuado la expansión del uso de los recursos hidráulicos y de biomasa, así como introducido la eólica, y en menor medida la fotovoltaica, a gran escala y con precios competitivos gracias a los sistemas de subastas. </a:t>
            </a:r>
          </a:p>
          <a:p>
            <a:pPr algn="just"/>
            <a:endParaRPr lang="es-ES" dirty="0"/>
          </a:p>
          <a:p>
            <a:pPr algn="just"/>
            <a:r>
              <a:rPr lang="es-ES" dirty="0"/>
              <a:t>La adaptación del diseño de las subastas ha permitido capitalizar los beneficios de la reducción de costes de las tecnologías renovables, reducir los problemas de acceso a la red, así como minimizar el impacto económico de los desvíos debido a la variabilidad del recurso. </a:t>
            </a:r>
          </a:p>
          <a:p>
            <a:pPr algn="just"/>
            <a:endParaRPr lang="es-ES" dirty="0"/>
          </a:p>
          <a:p>
            <a:pPr algn="just"/>
            <a:r>
              <a:rPr lang="es-ES" dirty="0"/>
              <a:t>Persiste el reto de reducir los retrasos en la puesta en marcha de los proyectos y la duda sobre la conveniencia de mantener en el medio y largo plazo el acceso a financiación bonificada ligada a obligaciones de contenido local de los proyectos. </a:t>
            </a:r>
          </a:p>
        </p:txBody>
      </p:sp>
    </p:spTree>
    <p:extLst>
      <p:ext uri="{BB962C8B-B14F-4D97-AF65-F5344CB8AC3E}">
        <p14:creationId xmlns:p14="http://schemas.microsoft.com/office/powerpoint/2010/main" val="10652659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Objeto"/>
          <p:cNvGraphicFramePr>
            <a:graphicFrameLocks noChangeAspect="1"/>
          </p:cNvGraphicFramePr>
          <p:nvPr>
            <p:extLst>
              <p:ext uri="{D42A27DB-BD31-4B8C-83A1-F6EECF244321}">
                <p14:modId xmlns:p14="http://schemas.microsoft.com/office/powerpoint/2010/main" val="3525252004"/>
              </p:ext>
            </p:extLst>
          </p:nvPr>
        </p:nvGraphicFramePr>
        <p:xfrm>
          <a:off x="2699792" y="1052735"/>
          <a:ext cx="3816425" cy="3816425"/>
        </p:xfrm>
        <a:graphic>
          <a:graphicData uri="http://schemas.openxmlformats.org/presentationml/2006/ole">
            <mc:AlternateContent xmlns:mc="http://schemas.openxmlformats.org/markup-compatibility/2006">
              <mc:Choice xmlns:v="urn:schemas-microsoft-com:vml" Requires="v">
                <p:oleObj spid="_x0000_s114094" name="Imagem de Bitmap" r:id="rId3" imgW="16876190" imgH="16876190" progId="PBrush">
                  <p:embed/>
                </p:oleObj>
              </mc:Choice>
              <mc:Fallback>
                <p:oleObj name="Imagem de Bitmap" r:id="rId3" imgW="16876190" imgH="16876190" progId="PBrush">
                  <p:embed/>
                  <p:pic>
                    <p:nvPicPr>
                      <p:cNvPr id="0"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1052735"/>
                        <a:ext cx="3816425" cy="3816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CaixaDeTexto 11"/>
          <p:cNvSpPr txBox="1"/>
          <p:nvPr/>
        </p:nvSpPr>
        <p:spPr>
          <a:xfrm>
            <a:off x="179512" y="4506910"/>
            <a:ext cx="5857819" cy="1791260"/>
          </a:xfrm>
          <a:prstGeom prst="rect">
            <a:avLst/>
          </a:prstGeom>
          <a:noFill/>
        </p:spPr>
        <p:txBody>
          <a:bodyPr wrap="square">
            <a:spAutoFit/>
          </a:bodyPr>
          <a:lstStyle/>
          <a:p>
            <a:pPr eaLnBrk="0" hangingPunct="0">
              <a:spcBef>
                <a:spcPct val="20000"/>
              </a:spcBef>
              <a:buClr>
                <a:srgbClr val="0067AC"/>
              </a:buClr>
              <a:buSzPct val="90000"/>
              <a:defRPr/>
            </a:pPr>
            <a:endParaRPr lang="pt-BR" sz="2400" dirty="0">
              <a:solidFill>
                <a:schemeClr val="tx1">
                  <a:lumMod val="65000"/>
                  <a:lumOff val="35000"/>
                </a:schemeClr>
              </a:solidFill>
              <a:latin typeface="Kozuka Gothic Pro M" pitchFamily="34" charset="-128"/>
              <a:ea typeface="Kozuka Gothic Pro M" pitchFamily="34" charset="-128"/>
              <a:cs typeface="Geneva"/>
            </a:endParaRPr>
          </a:p>
          <a:p>
            <a:pPr eaLnBrk="0" hangingPunct="0">
              <a:spcBef>
                <a:spcPct val="20000"/>
              </a:spcBef>
              <a:buClr>
                <a:srgbClr val="0067AC"/>
              </a:buClr>
              <a:buSzPct val="90000"/>
              <a:defRPr/>
            </a:pPr>
            <a:endParaRPr lang="pt-BR" sz="2400" dirty="0">
              <a:solidFill>
                <a:schemeClr val="tx1">
                  <a:lumMod val="65000"/>
                  <a:lumOff val="35000"/>
                </a:schemeClr>
              </a:solidFill>
              <a:latin typeface="Kozuka Gothic Pro M" pitchFamily="34" charset="-128"/>
              <a:ea typeface="Kozuka Gothic Pro M" pitchFamily="34" charset="-128"/>
              <a:cs typeface="Geneva"/>
            </a:endParaRPr>
          </a:p>
          <a:p>
            <a:pPr eaLnBrk="0" hangingPunct="0">
              <a:spcBef>
                <a:spcPct val="20000"/>
              </a:spcBef>
              <a:buClr>
                <a:srgbClr val="0067AC"/>
              </a:buClr>
              <a:buSzPct val="90000"/>
              <a:defRPr/>
            </a:pPr>
            <a:r>
              <a:rPr lang="pt-BR" sz="1600" dirty="0" err="1">
                <a:solidFill>
                  <a:schemeClr val="tx1">
                    <a:lumMod val="65000"/>
                    <a:lumOff val="35000"/>
                  </a:schemeClr>
                </a:solidFill>
                <a:latin typeface="Kozuka Gothic Pro M" pitchFamily="34" charset="-128"/>
                <a:ea typeface="Kozuka Gothic Pro M" pitchFamily="34" charset="-128"/>
                <a:cs typeface="Geneva"/>
              </a:rPr>
              <a:t>D.Sc</a:t>
            </a:r>
            <a:r>
              <a:rPr lang="pt-BR" sz="1600" dirty="0">
                <a:solidFill>
                  <a:schemeClr val="tx1">
                    <a:lumMod val="65000"/>
                    <a:lumOff val="35000"/>
                  </a:schemeClr>
                </a:solidFill>
                <a:latin typeface="Kozuka Gothic Pro M" pitchFamily="34" charset="-128"/>
                <a:ea typeface="Kozuka Gothic Pro M" pitchFamily="34" charset="-128"/>
                <a:cs typeface="Geneva"/>
              </a:rPr>
              <a:t>. Eng. Roberto Velásquez | Sócio Diretor</a:t>
            </a:r>
          </a:p>
          <a:p>
            <a:pPr eaLnBrk="0" hangingPunct="0">
              <a:spcBef>
                <a:spcPct val="20000"/>
              </a:spcBef>
              <a:buClr>
                <a:srgbClr val="0067AC"/>
              </a:buClr>
              <a:buSzPct val="90000"/>
              <a:defRPr/>
            </a:pPr>
            <a:r>
              <a:rPr lang="pt-BR" sz="1600" dirty="0">
                <a:solidFill>
                  <a:schemeClr val="tx1">
                    <a:lumMod val="65000"/>
                    <a:lumOff val="35000"/>
                  </a:schemeClr>
                </a:solidFill>
                <a:latin typeface="Kozuka Gothic Pro M" pitchFamily="34" charset="-128"/>
                <a:ea typeface="Kozuka Gothic Pro M" pitchFamily="34" charset="-128"/>
                <a:cs typeface="Geneva"/>
              </a:rPr>
              <a:t>www.factoenergy.com</a:t>
            </a:r>
          </a:p>
          <a:p>
            <a:pPr eaLnBrk="0" hangingPunct="0">
              <a:spcBef>
                <a:spcPct val="20000"/>
              </a:spcBef>
              <a:buClr>
                <a:srgbClr val="0067AC"/>
              </a:buClr>
              <a:buSzPct val="90000"/>
              <a:defRPr/>
            </a:pPr>
            <a:r>
              <a:rPr lang="pt-BR" sz="1600" dirty="0">
                <a:solidFill>
                  <a:schemeClr val="tx1">
                    <a:lumMod val="65000"/>
                    <a:lumOff val="35000"/>
                  </a:schemeClr>
                </a:solidFill>
                <a:latin typeface="Kozuka Gothic Pro M" pitchFamily="34" charset="-128"/>
                <a:ea typeface="Kozuka Gothic Pro M" pitchFamily="34" charset="-128"/>
                <a:cs typeface="Geneva"/>
              </a:rPr>
              <a:t>roberto.velasquez@factoenergy.com</a:t>
            </a:r>
          </a:p>
        </p:txBody>
      </p:sp>
    </p:spTree>
    <p:extLst>
      <p:ext uri="{BB962C8B-B14F-4D97-AF65-F5344CB8AC3E}">
        <p14:creationId xmlns:p14="http://schemas.microsoft.com/office/powerpoint/2010/main" val="3295942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6" name="Retângulo 5">
            <a:extLst>
              <a:ext uri="{FF2B5EF4-FFF2-40B4-BE49-F238E27FC236}">
                <a16:creationId xmlns:a16="http://schemas.microsoft.com/office/drawing/2014/main" id="{55C4CDE4-76F1-4259-BC3D-97C438BC00CB}"/>
              </a:ext>
            </a:extLst>
          </p:cNvPr>
          <p:cNvSpPr/>
          <p:nvPr/>
        </p:nvSpPr>
        <p:spPr>
          <a:xfrm>
            <a:off x="741296" y="1004268"/>
            <a:ext cx="8113118" cy="369332"/>
          </a:xfrm>
          <a:prstGeom prst="rect">
            <a:avLst/>
          </a:prstGeom>
        </p:spPr>
        <p:txBody>
          <a:bodyPr wrap="square">
            <a:spAutoFit/>
          </a:bodyPr>
          <a:lstStyle/>
          <a:p>
            <a:r>
              <a:rPr lang="pt-BR" b="1" u="sng" dirty="0" err="1">
                <a:solidFill>
                  <a:schemeClr val="tx1">
                    <a:lumMod val="75000"/>
                    <a:lumOff val="25000"/>
                  </a:schemeClr>
                </a:solidFill>
                <a:ea typeface="Kozuka Gothic Pro M" pitchFamily="34" charset="-128"/>
                <a:cs typeface="Arial" panose="020B0604020202020204" pitchFamily="34" charset="0"/>
              </a:rPr>
              <a:t>coste</a:t>
            </a:r>
            <a:r>
              <a:rPr lang="pt-BR" b="1" u="sng" dirty="0">
                <a:solidFill>
                  <a:schemeClr val="tx1">
                    <a:lumMod val="75000"/>
                    <a:lumOff val="25000"/>
                  </a:schemeClr>
                </a:solidFill>
                <a:ea typeface="Kozuka Gothic Pro M" pitchFamily="34" charset="-128"/>
                <a:cs typeface="Arial" panose="020B0604020202020204" pitchFamily="34" charset="0"/>
              </a:rPr>
              <a:t> de </a:t>
            </a:r>
            <a:r>
              <a:rPr lang="pt-BR" b="1" u="sng" dirty="0" err="1">
                <a:solidFill>
                  <a:schemeClr val="tx1">
                    <a:lumMod val="75000"/>
                    <a:lumOff val="25000"/>
                  </a:schemeClr>
                </a:solidFill>
                <a:ea typeface="Kozuka Gothic Pro M" pitchFamily="34" charset="-128"/>
                <a:cs typeface="Arial" panose="020B0604020202020204" pitchFamily="34" charset="0"/>
              </a:rPr>
              <a:t>instalación</a:t>
            </a:r>
            <a:r>
              <a:rPr lang="pt-BR" b="1" u="sng" dirty="0">
                <a:solidFill>
                  <a:schemeClr val="tx1">
                    <a:lumMod val="75000"/>
                    <a:lumOff val="25000"/>
                  </a:schemeClr>
                </a:solidFill>
                <a:ea typeface="Kozuka Gothic Pro M" pitchFamily="34" charset="-128"/>
                <a:cs typeface="Arial" panose="020B0604020202020204" pitchFamily="34" charset="0"/>
              </a:rPr>
              <a:t> </a:t>
            </a:r>
            <a:r>
              <a:rPr lang="pt-BR" b="1" u="sng" dirty="0" err="1">
                <a:solidFill>
                  <a:schemeClr val="tx1">
                    <a:lumMod val="75000"/>
                    <a:lumOff val="25000"/>
                  </a:schemeClr>
                </a:solidFill>
                <a:ea typeface="Kozuka Gothic Pro M" pitchFamily="34" charset="-128"/>
                <a:cs typeface="Arial" panose="020B0604020202020204" pitchFamily="34" charset="0"/>
              </a:rPr>
              <a:t>promedio</a:t>
            </a:r>
            <a:r>
              <a:rPr lang="pt-BR" b="1" u="sng" dirty="0">
                <a:solidFill>
                  <a:schemeClr val="tx1">
                    <a:lumMod val="75000"/>
                    <a:lumOff val="25000"/>
                  </a:schemeClr>
                </a:solidFill>
                <a:ea typeface="Kozuka Gothic Pro M" pitchFamily="34" charset="-128"/>
                <a:cs typeface="Arial" panose="020B0604020202020204" pitchFamily="34" charset="0"/>
              </a:rPr>
              <a:t> </a:t>
            </a:r>
            <a:r>
              <a:rPr lang="pt-BR" b="1" u="sng" dirty="0" err="1">
                <a:solidFill>
                  <a:schemeClr val="tx1">
                    <a:lumMod val="75000"/>
                    <a:lumOff val="25000"/>
                  </a:schemeClr>
                </a:solidFill>
                <a:ea typeface="Kozuka Gothic Pro M" pitchFamily="34" charset="-128"/>
                <a:cs typeface="Arial" panose="020B0604020202020204" pitchFamily="34" charset="0"/>
              </a:rPr>
              <a:t>vs</a:t>
            </a:r>
            <a:r>
              <a:rPr lang="pt-BR" b="1" u="sng" dirty="0">
                <a:solidFill>
                  <a:schemeClr val="tx1">
                    <a:lumMod val="75000"/>
                    <a:lumOff val="25000"/>
                  </a:schemeClr>
                </a:solidFill>
                <a:ea typeface="Kozuka Gothic Pro M" pitchFamily="34" charset="-128"/>
                <a:cs typeface="Arial" panose="020B0604020202020204" pitchFamily="34" charset="0"/>
              </a:rPr>
              <a:t> custo de </a:t>
            </a:r>
            <a:r>
              <a:rPr lang="pt-BR" b="1" u="sng" dirty="0" err="1">
                <a:solidFill>
                  <a:schemeClr val="tx1">
                    <a:lumMod val="75000"/>
                    <a:lumOff val="25000"/>
                  </a:schemeClr>
                </a:solidFill>
                <a:ea typeface="Kozuka Gothic Pro M" pitchFamily="34" charset="-128"/>
                <a:cs typeface="Arial" panose="020B0604020202020204" pitchFamily="34" charset="0"/>
              </a:rPr>
              <a:t>instalación</a:t>
            </a:r>
            <a:r>
              <a:rPr lang="pt-BR" b="1" u="sng" dirty="0">
                <a:solidFill>
                  <a:schemeClr val="tx1">
                    <a:lumMod val="75000"/>
                    <a:lumOff val="25000"/>
                  </a:schemeClr>
                </a:solidFill>
                <a:ea typeface="Kozuka Gothic Pro M" pitchFamily="34" charset="-128"/>
                <a:cs typeface="Arial" panose="020B0604020202020204" pitchFamily="34" charset="0"/>
              </a:rPr>
              <a:t> de subastas</a:t>
            </a:r>
            <a:endParaRPr lang="pt-BR" b="1" u="sng" dirty="0">
              <a:cs typeface="Arial" panose="020B0604020202020204" pitchFamily="34" charset="0"/>
            </a:endParaRPr>
          </a:p>
        </p:txBody>
      </p:sp>
      <p:sp>
        <p:nvSpPr>
          <p:cNvPr id="8" name="Retângulo 7">
            <a:extLst>
              <a:ext uri="{FF2B5EF4-FFF2-40B4-BE49-F238E27FC236}">
                <a16:creationId xmlns:a16="http://schemas.microsoft.com/office/drawing/2014/main" id="{477D9D82-5086-4260-BB5E-3307582FE299}"/>
              </a:ext>
            </a:extLst>
          </p:cNvPr>
          <p:cNvSpPr/>
          <p:nvPr/>
        </p:nvSpPr>
        <p:spPr>
          <a:xfrm>
            <a:off x="6752843" y="6010614"/>
            <a:ext cx="1798506" cy="307777"/>
          </a:xfrm>
          <a:prstGeom prst="rect">
            <a:avLst/>
          </a:prstGeom>
        </p:spPr>
        <p:txBody>
          <a:bodyPr wrap="none">
            <a:spAutoFit/>
          </a:bodyPr>
          <a:lstStyle/>
          <a:p>
            <a:r>
              <a:rPr lang="pt-BR" sz="1400" i="1" dirty="0">
                <a:latin typeface="Cambria" panose="02040503050406030204" pitchFamily="18" charset="0"/>
                <a:ea typeface="Times New Roman" panose="02020603050405020304" pitchFamily="18" charset="0"/>
                <a:cs typeface="Times New Roman" panose="02020603050405020304" pitchFamily="18" charset="0"/>
              </a:rPr>
              <a:t>Fonte: (REN21, 2017)</a:t>
            </a:r>
            <a:endParaRPr lang="pt-BR" sz="1400" dirty="0"/>
          </a:p>
        </p:txBody>
      </p:sp>
      <p:grpSp>
        <p:nvGrpSpPr>
          <p:cNvPr id="3" name="Agrupar 2">
            <a:extLst>
              <a:ext uri="{FF2B5EF4-FFF2-40B4-BE49-F238E27FC236}">
                <a16:creationId xmlns:a16="http://schemas.microsoft.com/office/drawing/2014/main" id="{D5084417-9CCD-424C-8471-8F25F1F1C776}"/>
              </a:ext>
            </a:extLst>
          </p:cNvPr>
          <p:cNvGrpSpPr/>
          <p:nvPr/>
        </p:nvGrpSpPr>
        <p:grpSpPr>
          <a:xfrm>
            <a:off x="187224" y="1650599"/>
            <a:ext cx="8389296" cy="4391687"/>
            <a:chOff x="187224" y="1650599"/>
            <a:chExt cx="8389296" cy="4391687"/>
          </a:xfrm>
        </p:grpSpPr>
        <p:pic>
          <p:nvPicPr>
            <p:cNvPr id="7" name="Imagem 6" descr="Uma imagem contendo texto&#10;&#10;Descrição gerada com muito alta confiança">
              <a:extLst>
                <a:ext uri="{FF2B5EF4-FFF2-40B4-BE49-F238E27FC236}">
                  <a16:creationId xmlns:a16="http://schemas.microsoft.com/office/drawing/2014/main" id="{BBAF982D-D7B8-4908-80EA-DFF0ACA0DB37}"/>
                </a:ext>
              </a:extLst>
            </p:cNvPr>
            <p:cNvPicPr/>
            <p:nvPr/>
          </p:nvPicPr>
          <p:blipFill>
            <a:blip r:embed="rId4" cstate="email">
              <a:extLst>
                <a:ext uri="{28A0092B-C50C-407E-A947-70E740481C1C}">
                  <a14:useLocalDpi xmlns:a14="http://schemas.microsoft.com/office/drawing/2010/main"/>
                </a:ext>
              </a:extLst>
            </a:blip>
            <a:stretch>
              <a:fillRect/>
            </a:stretch>
          </p:blipFill>
          <p:spPr>
            <a:xfrm>
              <a:off x="187224" y="1650599"/>
              <a:ext cx="8389296" cy="4391687"/>
            </a:xfrm>
            <a:prstGeom prst="rect">
              <a:avLst/>
            </a:prstGeom>
          </p:spPr>
        </p:pic>
        <p:sp>
          <p:nvSpPr>
            <p:cNvPr id="2" name="CaixaDeTexto 1">
              <a:extLst>
                <a:ext uri="{FF2B5EF4-FFF2-40B4-BE49-F238E27FC236}">
                  <a16:creationId xmlns:a16="http://schemas.microsoft.com/office/drawing/2014/main" id="{EF7D1F43-2165-4527-9524-5FAC79FF26EF}"/>
                </a:ext>
              </a:extLst>
            </p:cNvPr>
            <p:cNvSpPr txBox="1"/>
            <p:nvPr/>
          </p:nvSpPr>
          <p:spPr>
            <a:xfrm rot="16200000">
              <a:off x="-90465" y="3275111"/>
              <a:ext cx="1008113" cy="307777"/>
            </a:xfrm>
            <a:prstGeom prst="rect">
              <a:avLst/>
            </a:prstGeom>
            <a:solidFill>
              <a:schemeClr val="accent4">
                <a:lumMod val="40000"/>
                <a:lumOff val="60000"/>
              </a:schemeClr>
            </a:solidFill>
          </p:spPr>
          <p:txBody>
            <a:bodyPr wrap="square" rtlCol="0">
              <a:spAutoFit/>
            </a:bodyPr>
            <a:lstStyle/>
            <a:p>
              <a:r>
                <a:rPr lang="pt-BR" sz="1400" dirty="0"/>
                <a:t>USD/kW</a:t>
              </a:r>
            </a:p>
          </p:txBody>
        </p:sp>
      </p:grpSp>
      <p:sp>
        <p:nvSpPr>
          <p:cNvPr id="11" name="CaixaDeTexto 10">
            <a:extLst>
              <a:ext uri="{FF2B5EF4-FFF2-40B4-BE49-F238E27FC236}">
                <a16:creationId xmlns:a16="http://schemas.microsoft.com/office/drawing/2014/main" id="{4493D03A-2A76-46A5-BCB6-A60AD3ED0677}"/>
              </a:ext>
            </a:extLst>
          </p:cNvPr>
          <p:cNvSpPr txBox="1"/>
          <p:nvPr/>
        </p:nvSpPr>
        <p:spPr>
          <a:xfrm>
            <a:off x="57094" y="124907"/>
            <a:ext cx="8817130" cy="523220"/>
          </a:xfrm>
          <a:prstGeom prst="rect">
            <a:avLst/>
          </a:prstGeom>
          <a:noFill/>
        </p:spPr>
        <p:txBody>
          <a:bodyPr wrap="square">
            <a:spAutoFit/>
          </a:bodyPr>
          <a:lstStyle/>
          <a:p>
            <a:pPr algn="ctr" eaLnBrk="0" hangingPunct="0">
              <a:spcBef>
                <a:spcPct val="20000"/>
              </a:spcBef>
              <a:buClr>
                <a:srgbClr val="0067AC"/>
              </a:buClr>
              <a:buSzPct val="90000"/>
              <a:defRPr/>
            </a:pPr>
            <a:r>
              <a:rPr lang="pt-BR" sz="2800" b="1" dirty="0" err="1">
                <a:solidFill>
                  <a:schemeClr val="accent6">
                    <a:lumMod val="75000"/>
                  </a:schemeClr>
                </a:solidFill>
                <a:latin typeface="Adobe Fan Heiti Std B" pitchFamily="34" charset="-128"/>
                <a:ea typeface="Adobe Fan Heiti Std B" pitchFamily="34" charset="-128"/>
                <a:cs typeface="Geneva"/>
              </a:rPr>
              <a:t>Evolución</a:t>
            </a:r>
            <a:r>
              <a:rPr lang="pt-BR" sz="2800" b="1" dirty="0">
                <a:solidFill>
                  <a:schemeClr val="accent6">
                    <a:lumMod val="75000"/>
                  </a:schemeClr>
                </a:solidFill>
                <a:latin typeface="Adobe Fan Heiti Std B" pitchFamily="34" charset="-128"/>
                <a:ea typeface="Adobe Fan Heiti Std B" pitchFamily="34" charset="-128"/>
                <a:cs typeface="Geneva"/>
              </a:rPr>
              <a:t> de </a:t>
            </a:r>
            <a:r>
              <a:rPr lang="pt-BR" sz="2800" b="1" dirty="0" err="1">
                <a:solidFill>
                  <a:schemeClr val="accent6">
                    <a:lumMod val="75000"/>
                  </a:schemeClr>
                </a:solidFill>
                <a:latin typeface="Adobe Fan Heiti Std B" pitchFamily="34" charset="-128"/>
                <a:ea typeface="Adobe Fan Heiti Std B" pitchFamily="34" charset="-128"/>
                <a:cs typeface="Geneva"/>
              </a:rPr>
              <a:t>los</a:t>
            </a:r>
            <a:r>
              <a:rPr lang="pt-BR" sz="2800" b="1" dirty="0">
                <a:solidFill>
                  <a:schemeClr val="accent6">
                    <a:lumMod val="75000"/>
                  </a:schemeClr>
                </a:solidFill>
                <a:latin typeface="Adobe Fan Heiti Std B" pitchFamily="34" charset="-128"/>
                <a:ea typeface="Adobe Fan Heiti Std B" pitchFamily="34" charset="-128"/>
                <a:cs typeface="Geneva"/>
              </a:rPr>
              <a:t> </a:t>
            </a:r>
            <a:r>
              <a:rPr lang="pt-BR" sz="2800" b="1" dirty="0" err="1">
                <a:solidFill>
                  <a:schemeClr val="accent6">
                    <a:lumMod val="75000"/>
                  </a:schemeClr>
                </a:solidFill>
                <a:latin typeface="Adobe Fan Heiti Std B" pitchFamily="34" charset="-128"/>
                <a:ea typeface="Adobe Fan Heiti Std B" pitchFamily="34" charset="-128"/>
                <a:cs typeface="Geneva"/>
              </a:rPr>
              <a:t>costes</a:t>
            </a:r>
            <a:endParaRPr lang="pt-BR" sz="2800" b="1" dirty="0">
              <a:solidFill>
                <a:schemeClr val="accent6">
                  <a:lumMod val="75000"/>
                </a:schemeClr>
              </a:solidFill>
              <a:latin typeface="Adobe Fan Heiti Std B" pitchFamily="34" charset="-128"/>
              <a:ea typeface="Adobe Fan Heiti Std B" pitchFamily="34" charset="-128"/>
              <a:cs typeface="Geneva"/>
            </a:endParaRPr>
          </a:p>
        </p:txBody>
      </p:sp>
    </p:spTree>
    <p:extLst>
      <p:ext uri="{BB962C8B-B14F-4D97-AF65-F5344CB8AC3E}">
        <p14:creationId xmlns:p14="http://schemas.microsoft.com/office/powerpoint/2010/main" val="2155395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Image result for curti">
            <a:extLst>
              <a:ext uri="{FF2B5EF4-FFF2-40B4-BE49-F238E27FC236}">
                <a16:creationId xmlns:a16="http://schemas.microsoft.com/office/drawing/2014/main" id="{1AF5F54A-E4A0-4582-AAD5-079563D1EA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129" t="-893" b="893"/>
          <a:stretch/>
        </p:blipFill>
        <p:spPr bwMode="auto">
          <a:xfrm>
            <a:off x="5353199" y="1090365"/>
            <a:ext cx="1882246" cy="178278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12" name="CaixaDeTexto 11"/>
          <p:cNvSpPr txBox="1"/>
          <p:nvPr/>
        </p:nvSpPr>
        <p:spPr>
          <a:xfrm>
            <a:off x="2024735" y="116632"/>
            <a:ext cx="5094530" cy="1040285"/>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Subastas</a:t>
            </a:r>
          </a:p>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Ventajas y Desventajas</a:t>
            </a:r>
          </a:p>
        </p:txBody>
      </p:sp>
      <p:sp>
        <p:nvSpPr>
          <p:cNvPr id="8" name="Retângulo 7">
            <a:extLst>
              <a:ext uri="{FF2B5EF4-FFF2-40B4-BE49-F238E27FC236}">
                <a16:creationId xmlns:a16="http://schemas.microsoft.com/office/drawing/2014/main" id="{E9B27187-8D0A-41A1-875E-DAEEC8C2D061}"/>
              </a:ext>
            </a:extLst>
          </p:cNvPr>
          <p:cNvSpPr/>
          <p:nvPr/>
        </p:nvSpPr>
        <p:spPr>
          <a:xfrm>
            <a:off x="4564774" y="2996952"/>
            <a:ext cx="3923494" cy="3693319"/>
          </a:xfrm>
          <a:prstGeom prst="rect">
            <a:avLst/>
          </a:prstGeom>
        </p:spPr>
        <p:txBody>
          <a:bodyPr wrap="square">
            <a:spAutoFit/>
          </a:bodyPr>
          <a:lstStyle/>
          <a:p>
            <a:r>
              <a:rPr lang="es-ES" dirty="0">
                <a:solidFill>
                  <a:srgbClr val="000000"/>
                </a:solidFill>
                <a:latin typeface="Cambria" panose="02040503050406030204" pitchFamily="18" charset="0"/>
              </a:rPr>
              <a:t>coste transaccional elevado para la entidad responsable de la subasta</a:t>
            </a:r>
          </a:p>
          <a:p>
            <a:pPr marL="285750" indent="-285750">
              <a:buFont typeface="Arial" panose="020B0604020202020204" pitchFamily="34" charset="0"/>
              <a:buChar char="•"/>
            </a:pPr>
            <a:r>
              <a:rPr lang="es-ES" dirty="0">
                <a:solidFill>
                  <a:srgbClr val="000000"/>
                </a:solidFill>
                <a:latin typeface="Cambria" panose="02040503050406030204" pitchFamily="18" charset="0"/>
              </a:rPr>
              <a:t>Mecanismos de la subasta</a:t>
            </a:r>
          </a:p>
          <a:p>
            <a:pPr marL="285750" indent="-285750">
              <a:buFont typeface="Arial" panose="020B0604020202020204" pitchFamily="34" charset="0"/>
              <a:buChar char="•"/>
            </a:pPr>
            <a:r>
              <a:rPr lang="es-ES" dirty="0">
                <a:solidFill>
                  <a:srgbClr val="000000"/>
                </a:solidFill>
                <a:latin typeface="Cambria" panose="02040503050406030204" pitchFamily="18" charset="0"/>
              </a:rPr>
              <a:t>Validación de los proyectos participantes</a:t>
            </a:r>
          </a:p>
          <a:p>
            <a:endParaRPr lang="es-ES" dirty="0">
              <a:solidFill>
                <a:srgbClr val="000000"/>
              </a:solidFill>
              <a:latin typeface="Cambria" panose="02040503050406030204" pitchFamily="18" charset="0"/>
            </a:endParaRPr>
          </a:p>
          <a:p>
            <a:r>
              <a:rPr lang="es-ES" dirty="0">
                <a:solidFill>
                  <a:srgbClr val="000000"/>
                </a:solidFill>
                <a:latin typeface="Cambria" panose="02040503050406030204" pitchFamily="18" charset="0"/>
              </a:rPr>
              <a:t>coste transaccional elevado para participantes</a:t>
            </a:r>
          </a:p>
          <a:p>
            <a:pPr marL="285750" indent="-285750">
              <a:buFont typeface="Arial" panose="020B0604020202020204" pitchFamily="34" charset="0"/>
              <a:buChar char="•"/>
            </a:pPr>
            <a:r>
              <a:rPr lang="es-ES" dirty="0">
                <a:solidFill>
                  <a:srgbClr val="000000"/>
                </a:solidFill>
                <a:latin typeface="Cambria" panose="02040503050406030204" pitchFamily="18" charset="0"/>
              </a:rPr>
              <a:t>Para la ejecución de procedimientos administrativos</a:t>
            </a:r>
          </a:p>
          <a:p>
            <a:pPr marL="285750" indent="-285750">
              <a:buFont typeface="Arial" panose="020B0604020202020204" pitchFamily="34" charset="0"/>
              <a:buChar char="•"/>
            </a:pPr>
            <a:r>
              <a:rPr lang="es-ES" dirty="0">
                <a:solidFill>
                  <a:srgbClr val="000000"/>
                </a:solidFill>
                <a:latin typeface="Cambria" panose="02040503050406030204" pitchFamily="18" charset="0"/>
              </a:rPr>
              <a:t>costes legales</a:t>
            </a:r>
          </a:p>
          <a:p>
            <a:pPr marL="285750" indent="-285750">
              <a:buFont typeface="Arial" panose="020B0604020202020204" pitchFamily="34" charset="0"/>
              <a:buChar char="•"/>
            </a:pPr>
            <a:r>
              <a:rPr lang="es-ES" dirty="0">
                <a:solidFill>
                  <a:srgbClr val="000000"/>
                </a:solidFill>
                <a:latin typeface="Cambria" panose="02040503050406030204" pitchFamily="18" charset="0"/>
              </a:rPr>
              <a:t>costes de proyecto necesarios para participar en la subasta</a:t>
            </a:r>
            <a:endParaRPr lang="pt-BR" dirty="0">
              <a:solidFill>
                <a:srgbClr val="000000"/>
              </a:solidFill>
              <a:latin typeface="Cambria" panose="02040503050406030204" pitchFamily="18" charset="0"/>
            </a:endParaRPr>
          </a:p>
        </p:txBody>
      </p:sp>
      <p:sp>
        <p:nvSpPr>
          <p:cNvPr id="13" name="Retângulo 12">
            <a:extLst>
              <a:ext uri="{FF2B5EF4-FFF2-40B4-BE49-F238E27FC236}">
                <a16:creationId xmlns:a16="http://schemas.microsoft.com/office/drawing/2014/main" id="{5B3C26B9-42FE-4CBD-98F1-537D1BB23E7E}"/>
              </a:ext>
            </a:extLst>
          </p:cNvPr>
          <p:cNvSpPr/>
          <p:nvPr/>
        </p:nvSpPr>
        <p:spPr>
          <a:xfrm>
            <a:off x="162053" y="2996952"/>
            <a:ext cx="4194795" cy="3693319"/>
          </a:xfrm>
          <a:prstGeom prst="rect">
            <a:avLst/>
          </a:prstGeom>
        </p:spPr>
        <p:txBody>
          <a:bodyPr wrap="square">
            <a:spAutoFit/>
          </a:bodyPr>
          <a:lstStyle/>
          <a:p>
            <a:r>
              <a:rPr lang="es-ES" dirty="0">
                <a:latin typeface="Cambria" panose="02040503050406030204" pitchFamily="18" charset="0"/>
              </a:rPr>
              <a:t>Implantación de energía renovable de acuerdo con la necesidad del sistema y de forma planificada</a:t>
            </a:r>
          </a:p>
          <a:p>
            <a:endParaRPr lang="es-ES" dirty="0">
              <a:latin typeface="Cambria" panose="02040503050406030204" pitchFamily="18" charset="0"/>
            </a:endParaRPr>
          </a:p>
          <a:p>
            <a:r>
              <a:rPr lang="es-ES" dirty="0">
                <a:latin typeface="Cambria" panose="02040503050406030204" pitchFamily="18" charset="0"/>
              </a:rPr>
              <a:t>Potencial para el descubrimiento del precio real</a:t>
            </a:r>
          </a:p>
          <a:p>
            <a:endParaRPr lang="es-ES" dirty="0">
              <a:latin typeface="Cambria" panose="02040503050406030204" pitchFamily="18" charset="0"/>
            </a:endParaRPr>
          </a:p>
          <a:p>
            <a:r>
              <a:rPr lang="es-ES" dirty="0">
                <a:latin typeface="Cambria" panose="02040503050406030204" pitchFamily="18" charset="0"/>
              </a:rPr>
              <a:t>Capacidad para garantizar una mayor seguridad</a:t>
            </a:r>
          </a:p>
          <a:p>
            <a:endParaRPr lang="es-ES" dirty="0">
              <a:latin typeface="Cambria" panose="02040503050406030204" pitchFamily="18" charset="0"/>
            </a:endParaRPr>
          </a:p>
          <a:p>
            <a:pPr marL="285750" indent="-285750">
              <a:buFont typeface="Arial" panose="020B0604020202020204" pitchFamily="34" charset="0"/>
              <a:buChar char="•"/>
            </a:pPr>
            <a:r>
              <a:rPr lang="es-ES" dirty="0">
                <a:latin typeface="Cambria" panose="02040503050406030204" pitchFamily="18" charset="0"/>
              </a:rPr>
              <a:t>precio</a:t>
            </a:r>
          </a:p>
          <a:p>
            <a:pPr marL="285750" indent="-285750">
              <a:buFont typeface="Arial" panose="020B0604020202020204" pitchFamily="34" charset="0"/>
              <a:buChar char="•"/>
            </a:pPr>
            <a:r>
              <a:rPr lang="es-ES" dirty="0">
                <a:latin typeface="Cambria" panose="02040503050406030204" pitchFamily="18" charset="0"/>
              </a:rPr>
              <a:t>cantidad</a:t>
            </a:r>
          </a:p>
          <a:p>
            <a:r>
              <a:rPr lang="es-ES" dirty="0">
                <a:latin typeface="Cambria" panose="02040503050406030204" pitchFamily="18" charset="0"/>
              </a:rPr>
              <a:t>Transparencia del proceso</a:t>
            </a:r>
            <a:endParaRPr lang="pt-BR" dirty="0"/>
          </a:p>
        </p:txBody>
      </p:sp>
      <p:pic>
        <p:nvPicPr>
          <p:cNvPr id="9" name="Picture 2" descr="Image result for curti">
            <a:extLst>
              <a:ext uri="{FF2B5EF4-FFF2-40B4-BE49-F238E27FC236}">
                <a16:creationId xmlns:a16="http://schemas.microsoft.com/office/drawing/2014/main" id="{159308F8-2B53-4E52-BC81-56331525EE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74" r="55129" b="1574"/>
          <a:stretch/>
        </p:blipFill>
        <p:spPr bwMode="auto">
          <a:xfrm>
            <a:off x="1318327" y="1023812"/>
            <a:ext cx="1882246" cy="1782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20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7" name="CaixaDeTexto 6">
            <a:extLst>
              <a:ext uri="{FF2B5EF4-FFF2-40B4-BE49-F238E27FC236}">
                <a16:creationId xmlns:a16="http://schemas.microsoft.com/office/drawing/2014/main" id="{15FB4624-80A5-490B-ADE2-C203C999D6C9}"/>
              </a:ext>
            </a:extLst>
          </p:cNvPr>
          <p:cNvSpPr txBox="1"/>
          <p:nvPr/>
        </p:nvSpPr>
        <p:spPr>
          <a:xfrm>
            <a:off x="338954"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Contexto Nacional Brasileño</a:t>
            </a:r>
          </a:p>
        </p:txBody>
      </p:sp>
      <p:sp>
        <p:nvSpPr>
          <p:cNvPr id="3" name="CaixaDeTexto 2">
            <a:extLst>
              <a:ext uri="{FF2B5EF4-FFF2-40B4-BE49-F238E27FC236}">
                <a16:creationId xmlns:a16="http://schemas.microsoft.com/office/drawing/2014/main" id="{4AE0A049-8C05-458D-9E2E-452DA2AA8CFA}"/>
              </a:ext>
            </a:extLst>
          </p:cNvPr>
          <p:cNvSpPr txBox="1"/>
          <p:nvPr/>
        </p:nvSpPr>
        <p:spPr>
          <a:xfrm>
            <a:off x="539552" y="1484784"/>
            <a:ext cx="6336704" cy="523220"/>
          </a:xfrm>
          <a:prstGeom prst="rect">
            <a:avLst/>
          </a:prstGeom>
          <a:noFill/>
        </p:spPr>
        <p:txBody>
          <a:bodyPr wrap="square" rtlCol="0">
            <a:spAutoFit/>
          </a:bodyPr>
          <a:lstStyle/>
          <a:p>
            <a:endParaRPr lang="pt-BR" dirty="0"/>
          </a:p>
        </p:txBody>
      </p:sp>
      <p:sp>
        <p:nvSpPr>
          <p:cNvPr id="2" name="CaixaDeTexto 1">
            <a:extLst>
              <a:ext uri="{FF2B5EF4-FFF2-40B4-BE49-F238E27FC236}">
                <a16:creationId xmlns:a16="http://schemas.microsoft.com/office/drawing/2014/main" id="{13774DD6-3BBF-4A91-9D96-D863D6317A9D}"/>
              </a:ext>
            </a:extLst>
          </p:cNvPr>
          <p:cNvSpPr txBox="1"/>
          <p:nvPr/>
        </p:nvSpPr>
        <p:spPr>
          <a:xfrm>
            <a:off x="377499" y="980728"/>
            <a:ext cx="7902843" cy="1754326"/>
          </a:xfrm>
          <a:prstGeom prst="rect">
            <a:avLst/>
          </a:prstGeom>
          <a:noFill/>
        </p:spPr>
        <p:txBody>
          <a:bodyPr wrap="square" rtlCol="0">
            <a:spAutoFit/>
          </a:bodyPr>
          <a:lstStyle/>
          <a:p>
            <a:pPr algn="just"/>
            <a:r>
              <a:rPr lang="es-ES" dirty="0"/>
              <a:t>Brasil ha conseguido logros importantes en tres pilares fundamentales: </a:t>
            </a:r>
          </a:p>
          <a:p>
            <a:pPr algn="just"/>
            <a:endParaRPr lang="es-ES" dirty="0"/>
          </a:p>
          <a:p>
            <a:pPr marL="285750" indent="-285750" algn="just">
              <a:buFont typeface="Arial" panose="020B0604020202020204" pitchFamily="34" charset="0"/>
              <a:buChar char="•"/>
            </a:pPr>
            <a:r>
              <a:rPr lang="es-ES" dirty="0"/>
              <a:t>Acceso universal a un suministro moderno de energía;</a:t>
            </a:r>
          </a:p>
          <a:p>
            <a:pPr marL="285750" indent="-285750" algn="just">
              <a:buFont typeface="Arial" panose="020B0604020202020204" pitchFamily="34" charset="0"/>
              <a:buChar char="•"/>
            </a:pPr>
            <a:r>
              <a:rPr lang="es-ES" dirty="0"/>
              <a:t>Seguridad de suministro;</a:t>
            </a:r>
          </a:p>
          <a:p>
            <a:pPr marL="285750" indent="-285750" algn="just">
              <a:buFont typeface="Arial" panose="020B0604020202020204" pitchFamily="34" charset="0"/>
              <a:buChar char="•"/>
            </a:pPr>
            <a:r>
              <a:rPr lang="es-ES" dirty="0"/>
              <a:t>Matriz baja en carbono;</a:t>
            </a:r>
          </a:p>
          <a:p>
            <a:pPr algn="just"/>
            <a:endParaRPr lang="es-ES" dirty="0"/>
          </a:p>
        </p:txBody>
      </p:sp>
      <p:graphicFrame>
        <p:nvGraphicFramePr>
          <p:cNvPr id="11" name="Gráfico 10">
            <a:extLst>
              <a:ext uri="{FF2B5EF4-FFF2-40B4-BE49-F238E27FC236}">
                <a16:creationId xmlns:a16="http://schemas.microsoft.com/office/drawing/2014/main" id="{83F52608-C600-47DF-B53D-579F25D3C9F1}"/>
              </a:ext>
            </a:extLst>
          </p:cNvPr>
          <p:cNvGraphicFramePr>
            <a:graphicFrameLocks/>
          </p:cNvGraphicFramePr>
          <p:nvPr>
            <p:extLst>
              <p:ext uri="{D42A27DB-BD31-4B8C-83A1-F6EECF244321}">
                <p14:modId xmlns:p14="http://schemas.microsoft.com/office/powerpoint/2010/main" val="3745945923"/>
              </p:ext>
            </p:extLst>
          </p:nvPr>
        </p:nvGraphicFramePr>
        <p:xfrm>
          <a:off x="683568" y="2539872"/>
          <a:ext cx="7416824" cy="42719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06680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ChangeArrowheads="1"/>
          </p:cNvSpPr>
          <p:nvPr/>
        </p:nvSpPr>
        <p:spPr bwMode="auto">
          <a:xfrm>
            <a:off x="8604448" y="0"/>
            <a:ext cx="539552" cy="6858001"/>
          </a:xfrm>
          <a:prstGeom prst="rect">
            <a:avLst/>
          </a:prstGeom>
          <a:solidFill>
            <a:schemeClr val="accent6">
              <a:lumMod val="50000"/>
            </a:schemeClr>
          </a:solidFill>
          <a:ln w="9525">
            <a:noFill/>
            <a:round/>
            <a:headEnd/>
            <a:tailEnd/>
          </a:ln>
        </p:spPr>
        <p:txBody>
          <a:bodyPr/>
          <a:lstStyle/>
          <a:p>
            <a:pPr>
              <a:defRPr/>
            </a:pPr>
            <a:endParaRPr lang="az-Latn-AZ">
              <a:latin typeface="Arial" charset="0"/>
              <a:ea typeface="+mn-ea"/>
              <a:cs typeface="+mn-cs"/>
            </a:endParaRPr>
          </a:p>
        </p:txBody>
      </p:sp>
      <p:sp>
        <p:nvSpPr>
          <p:cNvPr id="16" name="Retângulo 14"/>
          <p:cNvSpPr/>
          <p:nvPr/>
        </p:nvSpPr>
        <p:spPr>
          <a:xfrm rot="16200000">
            <a:off x="7477047" y="1301700"/>
            <a:ext cx="2794355" cy="215444"/>
          </a:xfrm>
          <a:prstGeom prst="rect">
            <a:avLst/>
          </a:prstGeom>
        </p:spPr>
        <p:txBody>
          <a:bodyPr wrap="none">
            <a:spAutoFit/>
          </a:bodyPr>
          <a:lstStyle/>
          <a:p>
            <a:r>
              <a:rPr lang="en-US" sz="800" dirty="0" err="1">
                <a:solidFill>
                  <a:schemeClr val="bg1"/>
                </a:solidFill>
              </a:rPr>
              <a:t>Propriedade</a:t>
            </a:r>
            <a:r>
              <a:rPr lang="en-US" sz="800" dirty="0">
                <a:solidFill>
                  <a:schemeClr val="bg1"/>
                </a:solidFill>
              </a:rPr>
              <a:t> de Facto Energy – </a:t>
            </a:r>
            <a:r>
              <a:rPr lang="en-US" sz="800" dirty="0" err="1">
                <a:solidFill>
                  <a:schemeClr val="bg1"/>
                </a:solidFill>
              </a:rPr>
              <a:t>Não</a:t>
            </a:r>
            <a:r>
              <a:rPr lang="en-US" sz="800" dirty="0">
                <a:solidFill>
                  <a:schemeClr val="bg1"/>
                </a:solidFill>
              </a:rPr>
              <a:t> </a:t>
            </a:r>
            <a:r>
              <a:rPr lang="en-US" sz="800" dirty="0" err="1">
                <a:solidFill>
                  <a:schemeClr val="bg1"/>
                </a:solidFill>
              </a:rPr>
              <a:t>copiar</a:t>
            </a:r>
            <a:r>
              <a:rPr lang="en-US" sz="800" dirty="0">
                <a:solidFill>
                  <a:schemeClr val="bg1"/>
                </a:solidFill>
              </a:rPr>
              <a:t> </a:t>
            </a:r>
            <a:r>
              <a:rPr lang="en-US" sz="800" dirty="0" err="1">
                <a:solidFill>
                  <a:schemeClr val="bg1"/>
                </a:solidFill>
              </a:rPr>
              <a:t>nem</a:t>
            </a:r>
            <a:r>
              <a:rPr lang="en-US" sz="800" dirty="0">
                <a:solidFill>
                  <a:schemeClr val="bg1"/>
                </a:solidFill>
              </a:rPr>
              <a:t> </a:t>
            </a:r>
            <a:r>
              <a:rPr lang="en-US" sz="800" dirty="0" err="1">
                <a:solidFill>
                  <a:schemeClr val="bg1"/>
                </a:solidFill>
              </a:rPr>
              <a:t>distribuir</a:t>
            </a:r>
            <a:endParaRPr lang="pt-BR" dirty="0"/>
          </a:p>
        </p:txBody>
      </p:sp>
      <p:pic>
        <p:nvPicPr>
          <p:cNvPr id="17" name="1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26950" y="5947827"/>
            <a:ext cx="1294548" cy="433353"/>
          </a:xfrm>
          <a:prstGeom prst="rect">
            <a:avLst/>
          </a:prstGeom>
        </p:spPr>
      </p:pic>
      <p:sp>
        <p:nvSpPr>
          <p:cNvPr id="3" name="CaixaDeTexto 2">
            <a:extLst>
              <a:ext uri="{FF2B5EF4-FFF2-40B4-BE49-F238E27FC236}">
                <a16:creationId xmlns:a16="http://schemas.microsoft.com/office/drawing/2014/main" id="{4AE0A049-8C05-458D-9E2E-452DA2AA8CFA}"/>
              </a:ext>
            </a:extLst>
          </p:cNvPr>
          <p:cNvSpPr txBox="1"/>
          <p:nvPr/>
        </p:nvSpPr>
        <p:spPr>
          <a:xfrm>
            <a:off x="162053" y="980728"/>
            <a:ext cx="8119301" cy="4801314"/>
          </a:xfrm>
          <a:prstGeom prst="rect">
            <a:avLst/>
          </a:prstGeom>
          <a:noFill/>
        </p:spPr>
        <p:txBody>
          <a:bodyPr wrap="square" rtlCol="0">
            <a:spAutoFit/>
          </a:bodyPr>
          <a:lstStyle/>
          <a:p>
            <a:pPr algn="just"/>
            <a:r>
              <a:rPr lang="es-ES" dirty="0">
                <a:ea typeface="ＭＳ Ｐゴシック" charset="-128"/>
                <a:cs typeface="ＭＳ Ｐゴシック" charset="-128"/>
              </a:rPr>
              <a:t>Dificultad de construir proyectos hidroeléctricos, el impacto de los periodos de sequía </a:t>
            </a:r>
            <a:r>
              <a:rPr lang="es-ES" dirty="0">
                <a:ea typeface="ＭＳ Ｐゴシック" charset="-128"/>
                <a:cs typeface="ＭＳ Ｐゴシック" charset="-128"/>
                <a:sym typeface="Wingdings" panose="05000000000000000000" pitchFamily="2" charset="2"/>
              </a:rPr>
              <a:t></a:t>
            </a:r>
            <a:r>
              <a:rPr lang="es-ES" dirty="0">
                <a:ea typeface="ＭＳ Ｐゴシック" charset="-128"/>
                <a:cs typeface="ＭＳ Ｐゴシック" charset="-128"/>
              </a:rPr>
              <a:t> propiciaron el desarrollo a gran escala de las energías eólica y solar;</a:t>
            </a:r>
          </a:p>
          <a:p>
            <a:pPr algn="just"/>
            <a:endParaRPr lang="es-ES" dirty="0">
              <a:ea typeface="ＭＳ Ｐゴシック" charset="-128"/>
              <a:cs typeface="ＭＳ Ｐゴシック" charset="-128"/>
            </a:endParaRPr>
          </a:p>
          <a:p>
            <a:pPr algn="just"/>
            <a:r>
              <a:rPr lang="es-ES" dirty="0">
                <a:ea typeface="ＭＳ Ｐゴシック" charset="-128"/>
                <a:cs typeface="ＭＳ Ｐゴシック" charset="-128"/>
              </a:rPr>
              <a:t>Desde el año 2002, programas de apoyo a fuentes renovables;</a:t>
            </a:r>
          </a:p>
          <a:p>
            <a:pPr algn="just"/>
            <a:r>
              <a:rPr lang="es-ES" dirty="0">
                <a:ea typeface="ＭＳ Ｐゴシック" charset="-128"/>
                <a:cs typeface="ＭＳ Ｐゴシック" charset="-128"/>
              </a:rPr>
              <a:t>Evolución de un sistema de apoyo de tarifa regulada, determinada administrativamente (</a:t>
            </a:r>
            <a:r>
              <a:rPr lang="es-ES" dirty="0" err="1">
                <a:ea typeface="ＭＳ Ｐゴシック" charset="-128"/>
                <a:cs typeface="ＭＳ Ｐゴシック" charset="-128"/>
              </a:rPr>
              <a:t>feed</a:t>
            </a:r>
            <a:r>
              <a:rPr lang="es-ES" dirty="0">
                <a:ea typeface="ＭＳ Ｐゴシック" charset="-128"/>
                <a:cs typeface="ＭＳ Ｐゴシック" charset="-128"/>
              </a:rPr>
              <a:t>-in </a:t>
            </a:r>
            <a:r>
              <a:rPr lang="es-ES" dirty="0" err="1">
                <a:ea typeface="ＭＳ Ｐゴシック" charset="-128"/>
                <a:cs typeface="ＭＳ Ｐゴシック" charset="-128"/>
              </a:rPr>
              <a:t>tariff</a:t>
            </a:r>
            <a:r>
              <a:rPr lang="es-ES" dirty="0">
                <a:ea typeface="ＭＳ Ｐゴシック" charset="-128"/>
                <a:cs typeface="ＭＳ Ｐゴシック" charset="-128"/>
              </a:rPr>
              <a:t>), a subastas específicas y neutras.</a:t>
            </a:r>
          </a:p>
          <a:p>
            <a:pPr algn="just"/>
            <a:endParaRPr lang="es-ES" dirty="0">
              <a:ea typeface="ＭＳ Ｐゴシック" charset="-128"/>
              <a:cs typeface="ＭＳ Ｐゴシック" charset="-128"/>
            </a:endParaRPr>
          </a:p>
          <a:p>
            <a:pPr algn="just"/>
            <a:r>
              <a:rPr lang="es-ES" dirty="0"/>
              <a:t>En el año 2015:</a:t>
            </a:r>
          </a:p>
          <a:p>
            <a:pPr algn="just"/>
            <a:endParaRPr lang="es-ES" dirty="0"/>
          </a:p>
          <a:p>
            <a:pPr marL="285750" indent="-285750" algn="just">
              <a:buFont typeface="Arial" panose="020B0604020202020204" pitchFamily="34" charset="0"/>
              <a:buChar char="•"/>
            </a:pPr>
            <a:r>
              <a:rPr lang="es-ES" dirty="0"/>
              <a:t>7,1 </a:t>
            </a:r>
            <a:r>
              <a:rPr lang="es-ES" dirty="0" err="1"/>
              <a:t>bi</a:t>
            </a:r>
            <a:r>
              <a:rPr lang="es-ES" dirty="0"/>
              <a:t> USD en renovables;</a:t>
            </a:r>
          </a:p>
          <a:p>
            <a:pPr marL="285750" indent="-285750" algn="just">
              <a:buFont typeface="Arial" panose="020B0604020202020204" pitchFamily="34" charset="0"/>
              <a:buChar char="•"/>
            </a:pPr>
            <a:r>
              <a:rPr lang="es-ES" dirty="0"/>
              <a:t>7º mayor inversionistas en renovables del mundo y 1º en LAC (FS-UNEP, 2016); </a:t>
            </a:r>
          </a:p>
          <a:p>
            <a:pPr marL="285750" indent="-285750" algn="just">
              <a:buFont typeface="Arial" panose="020B0604020202020204" pitchFamily="34" charset="0"/>
              <a:buChar char="•"/>
            </a:pPr>
            <a:r>
              <a:rPr lang="es-ES" dirty="0"/>
              <a:t>2º  En hidroeléctricas por detrás de China </a:t>
            </a:r>
          </a:p>
          <a:p>
            <a:pPr marL="285750" indent="-285750" algn="just">
              <a:buFont typeface="Arial" panose="020B0604020202020204" pitchFamily="34" charset="0"/>
              <a:buChar char="•"/>
            </a:pPr>
            <a:r>
              <a:rPr lang="es-ES" dirty="0"/>
              <a:t>4º  En eólica,</a:t>
            </a:r>
          </a:p>
          <a:p>
            <a:pPr marL="285750" indent="-285750" algn="just">
              <a:buFont typeface="Arial" panose="020B0604020202020204" pitchFamily="34" charset="0"/>
              <a:buChar char="•"/>
            </a:pPr>
            <a:r>
              <a:rPr lang="es-ES" dirty="0"/>
              <a:t>2º En capacidad de producción de biocombustibles para el transporte por detrás de USA (REN21, 2016). </a:t>
            </a:r>
            <a:endParaRPr lang="es-ES" dirty="0">
              <a:ea typeface="ＭＳ Ｐゴシック" charset="-128"/>
              <a:cs typeface="ＭＳ Ｐゴシック" charset="-128"/>
            </a:endParaRPr>
          </a:p>
        </p:txBody>
      </p:sp>
      <p:sp>
        <p:nvSpPr>
          <p:cNvPr id="9" name="CaixaDeTexto 8">
            <a:extLst>
              <a:ext uri="{FF2B5EF4-FFF2-40B4-BE49-F238E27FC236}">
                <a16:creationId xmlns:a16="http://schemas.microsoft.com/office/drawing/2014/main" id="{3E726FA6-C6B9-446B-AE4B-9F2286C9CC61}"/>
              </a:ext>
            </a:extLst>
          </p:cNvPr>
          <p:cNvSpPr txBox="1"/>
          <p:nvPr/>
        </p:nvSpPr>
        <p:spPr>
          <a:xfrm>
            <a:off x="338954" y="188640"/>
            <a:ext cx="8119301" cy="523220"/>
          </a:xfrm>
          <a:prstGeom prst="rect">
            <a:avLst/>
          </a:prstGeom>
          <a:noFill/>
        </p:spPr>
        <p:txBody>
          <a:bodyPr wrap="square">
            <a:spAutoFit/>
          </a:bodyPr>
          <a:lstStyle/>
          <a:p>
            <a:pPr algn="ctr" eaLnBrk="0" hangingPunct="0">
              <a:spcBef>
                <a:spcPct val="20000"/>
              </a:spcBef>
              <a:buClr>
                <a:srgbClr val="0067AC"/>
              </a:buClr>
              <a:buSzPct val="90000"/>
              <a:defRPr/>
            </a:pPr>
            <a:r>
              <a:rPr lang="es-ES" sz="2800" b="1" dirty="0">
                <a:solidFill>
                  <a:schemeClr val="accent6">
                    <a:lumMod val="75000"/>
                  </a:schemeClr>
                </a:solidFill>
                <a:latin typeface="Adobe Fan Heiti Std B" pitchFamily="34" charset="-128"/>
                <a:ea typeface="Adobe Fan Heiti Std B" pitchFamily="34" charset="-128"/>
                <a:cs typeface="Geneva"/>
              </a:rPr>
              <a:t>Contexto Nacional</a:t>
            </a:r>
          </a:p>
        </p:txBody>
      </p:sp>
    </p:spTree>
    <p:extLst>
      <p:ext uri="{BB962C8B-B14F-4D97-AF65-F5344CB8AC3E}">
        <p14:creationId xmlns:p14="http://schemas.microsoft.com/office/powerpoint/2010/main" val="3275275296"/>
      </p:ext>
    </p:extLst>
  </p:cSld>
  <p:clrMapOvr>
    <a:masterClrMapping/>
  </p:clrMapOvr>
</p:sld>
</file>

<file path=ppt/theme/theme1.xml><?xml version="1.0" encoding="utf-8"?>
<a:theme xmlns:a="http://schemas.openxmlformats.org/drawingml/2006/main" name="Renewables">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bon">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al">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Gas">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ower">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Executive Summary">
  <a:themeElements>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nergy Presentation">
    <a:dk1>
      <a:srgbClr val="000000"/>
    </a:dk1>
    <a:lt1>
      <a:sysClr val="window" lastClr="FFFFFF"/>
    </a:lt1>
    <a:dk2>
      <a:srgbClr val="8A2003"/>
    </a:dk2>
    <a:lt2>
      <a:srgbClr val="FFFFFF"/>
    </a:lt2>
    <a:accent1>
      <a:srgbClr val="818F3F"/>
    </a:accent1>
    <a:accent2>
      <a:srgbClr val="D49C54"/>
    </a:accent2>
    <a:accent3>
      <a:srgbClr val="B7B7A7"/>
    </a:accent3>
    <a:accent4>
      <a:srgbClr val="C9CFAA"/>
    </a:accent4>
    <a:accent5>
      <a:srgbClr val="757561"/>
    </a:accent5>
    <a:accent6>
      <a:srgbClr val="0067AC"/>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Energy Presentation</Template>
  <TotalTime>26010</TotalTime>
  <Words>7647</Words>
  <Application>Microsoft Office PowerPoint</Application>
  <PresentationFormat>Apresentação na tela (4:3)</PresentationFormat>
  <Paragraphs>718</Paragraphs>
  <Slides>56</Slides>
  <Notes>53</Notes>
  <HiddenSlides>1</HiddenSlides>
  <MMClips>0</MMClips>
  <ScaleCrop>false</ScaleCrop>
  <HeadingPairs>
    <vt:vector size="8" baseType="variant">
      <vt:variant>
        <vt:lpstr>Fontes usadas</vt:lpstr>
      </vt:variant>
      <vt:variant>
        <vt:i4>10</vt:i4>
      </vt:variant>
      <vt:variant>
        <vt:lpstr>Tema</vt:lpstr>
      </vt:variant>
      <vt:variant>
        <vt:i4>6</vt:i4>
      </vt:variant>
      <vt:variant>
        <vt:lpstr>Servidores OLE inseridos</vt:lpstr>
      </vt:variant>
      <vt:variant>
        <vt:i4>2</vt:i4>
      </vt:variant>
      <vt:variant>
        <vt:lpstr>Títulos de slides</vt:lpstr>
      </vt:variant>
      <vt:variant>
        <vt:i4>56</vt:i4>
      </vt:variant>
    </vt:vector>
  </HeadingPairs>
  <TitlesOfParts>
    <vt:vector size="74" baseType="lpstr">
      <vt:lpstr>ＭＳ Ｐゴシック</vt:lpstr>
      <vt:lpstr>Adobe Fan Heiti Std B</vt:lpstr>
      <vt:lpstr>Arial</vt:lpstr>
      <vt:lpstr>Calibri</vt:lpstr>
      <vt:lpstr>Cambria</vt:lpstr>
      <vt:lpstr>Geneva</vt:lpstr>
      <vt:lpstr>Kozuka Gothic Pro M</vt:lpstr>
      <vt:lpstr>Times New Roman</vt:lpstr>
      <vt:lpstr>Verdana</vt:lpstr>
      <vt:lpstr>Wingdings</vt:lpstr>
      <vt:lpstr>Renewables</vt:lpstr>
      <vt:lpstr>Carbon</vt:lpstr>
      <vt:lpstr>Coal</vt:lpstr>
      <vt:lpstr>Gas</vt:lpstr>
      <vt:lpstr>Power</vt:lpstr>
      <vt:lpstr>Executive Summary</vt:lpstr>
      <vt:lpstr>Imagen de mapa de bits</vt:lpstr>
      <vt:lpstr>Imagem de Bitmap</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ICF International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Coal Markets</dc:title>
  <dc:creator>Brian Megali</dc:creator>
  <cp:lastModifiedBy>Roberto Velasquez</cp:lastModifiedBy>
  <cp:revision>2222</cp:revision>
  <dcterms:created xsi:type="dcterms:W3CDTF">2010-04-22T19:26:36Z</dcterms:created>
  <dcterms:modified xsi:type="dcterms:W3CDTF">2018-10-15T11:06:10Z</dcterms:modified>
</cp:coreProperties>
</file>